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86" r:id="rId4"/>
    <p:sldId id="288" r:id="rId5"/>
    <p:sldId id="275" r:id="rId6"/>
    <p:sldId id="260" r:id="rId7"/>
    <p:sldId id="277" r:id="rId8"/>
    <p:sldId id="279" r:id="rId9"/>
    <p:sldId id="290" r:id="rId10"/>
    <p:sldId id="280" r:id="rId11"/>
    <p:sldId id="281" r:id="rId12"/>
    <p:sldId id="282" r:id="rId13"/>
    <p:sldId id="283" r:id="rId14"/>
    <p:sldId id="285" r:id="rId15"/>
    <p:sldId id="271" r:id="rId16"/>
    <p:sldId id="28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85A3D9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646" autoAdjust="0"/>
  </p:normalViewPr>
  <p:slideViewPr>
    <p:cSldViewPr snapToGrid="0">
      <p:cViewPr>
        <p:scale>
          <a:sx n="75" d="100"/>
          <a:sy n="75" d="100"/>
        </p:scale>
        <p:origin x="30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EA940-98BD-46F5-BF1F-E4321D7AA83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483BB-8B7E-4815-8137-910271085A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35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84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모식도가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유니티 상에서 기체를 구현 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유니티 설명</a:t>
            </a:r>
            <a:r>
              <a:rPr lang="en-US" altLang="ko-KR" dirty="0"/>
              <a:t>) </a:t>
            </a:r>
            <a:r>
              <a:rPr lang="ko-KR" altLang="en-US" dirty="0"/>
              <a:t>구현 환경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유니티 상에서 강화학습을 통한 자세 제어 실험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최적 제어 알고리즘 확보 가능</a:t>
            </a:r>
            <a:r>
              <a:rPr lang="en-US" altLang="ko-KR" dirty="0"/>
              <a:t> </a:t>
            </a:r>
            <a:r>
              <a:rPr lang="ko-KR" altLang="en-US" dirty="0"/>
              <a:t>적은 비용</a:t>
            </a:r>
            <a:r>
              <a:rPr lang="en-US" altLang="ko-KR" dirty="0"/>
              <a:t>, 3</a:t>
            </a:r>
            <a:r>
              <a:rPr lang="ko-KR" altLang="en-US" dirty="0"/>
              <a:t>개로 구분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9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글로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보통 골이 하나인데 보상지점이 </a:t>
            </a:r>
            <a:r>
              <a:rPr lang="en-US" altLang="ko-KR" dirty="0"/>
              <a:t>3</a:t>
            </a:r>
            <a:r>
              <a:rPr lang="ko-KR" altLang="en-US" dirty="0"/>
              <a:t>개인 이유에 대해서 준비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하나는 잘 작동 </a:t>
            </a:r>
            <a:r>
              <a:rPr lang="en-US" altLang="ko-KR" dirty="0">
                <a:sym typeface="Wingdings" panose="05000000000000000000" pitchFamily="2" charset="2"/>
              </a:rPr>
              <a:t>x  </a:t>
            </a:r>
            <a:r>
              <a:rPr lang="ko-KR" altLang="en-US" dirty="0" err="1">
                <a:sym typeface="Wingdings" panose="05000000000000000000" pitchFamily="2" charset="2"/>
              </a:rPr>
              <a:t>그이유는</a:t>
            </a:r>
            <a:r>
              <a:rPr lang="ko-KR" altLang="en-US" dirty="0">
                <a:sym typeface="Wingdings" panose="05000000000000000000" pitchFamily="2" charset="2"/>
              </a:rPr>
              <a:t> 잘 모른다</a:t>
            </a:r>
            <a:r>
              <a:rPr lang="en-US" altLang="ko-KR" dirty="0">
                <a:sym typeface="Wingdings" panose="05000000000000000000" pitchFamily="2" charset="2"/>
              </a:rPr>
              <a:t>.  </a:t>
            </a:r>
            <a:r>
              <a:rPr lang="ko-KR" altLang="en-US" dirty="0">
                <a:sym typeface="Wingdings" panose="05000000000000000000" pitchFamily="2" charset="2"/>
              </a:rPr>
              <a:t>추가적인 실험 중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개인 이유도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08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</a:p>
          <a:p>
            <a:r>
              <a:rPr lang="ko-KR" altLang="en-US" dirty="0"/>
              <a:t>이러한 결과를 바탕으로 </a:t>
            </a:r>
            <a:r>
              <a:rPr lang="ko-KR" altLang="en-US" dirty="0" err="1"/>
              <a:t>사용하게될</a:t>
            </a:r>
            <a:r>
              <a:rPr lang="ko-KR" altLang="en-US" dirty="0"/>
              <a:t> 엔진 스펙을 적용하여 필요하다고 생각되는 센서나 </a:t>
            </a:r>
            <a:r>
              <a:rPr lang="ko-KR" altLang="en-US" dirty="0" err="1"/>
              <a:t>엑추에이터의</a:t>
            </a:r>
            <a:r>
              <a:rPr lang="ko-KR" altLang="en-US" dirty="0"/>
              <a:t> 반응 속도 등 사전 정보들을 수집할 수 있을 것으로 </a:t>
            </a:r>
            <a:r>
              <a:rPr lang="ko-KR" altLang="en-US" dirty="0" err="1"/>
              <a:t>보고있으면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 제어와의 비교를 통해 실제 적용 가능한 수준인지와 기존 제어 모델을 대체할 수 있을지 비교해 보는 방향으로 연구를 </a:t>
            </a:r>
            <a:r>
              <a:rPr lang="ko-KR" altLang="en-US" dirty="0" err="1"/>
              <a:t>이어나갈</a:t>
            </a:r>
            <a:r>
              <a:rPr lang="ko-KR" altLang="en-US" dirty="0"/>
              <a:t>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그래프는 설명 할 내용만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연구가 의미하는 바가 현재 작동이 잘 이루어지고 있음 </a:t>
            </a:r>
            <a:r>
              <a:rPr lang="en-US" altLang="ko-KR" dirty="0"/>
              <a:t>// </a:t>
            </a:r>
            <a:r>
              <a:rPr lang="ko-KR" altLang="en-US" dirty="0"/>
              <a:t>추후 연구 내용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우리 로켓 스펙을 적용하고 좀 더 돌발 상황에 </a:t>
            </a:r>
            <a:r>
              <a:rPr lang="ko-KR" altLang="en-US" dirty="0" err="1">
                <a:sym typeface="Wingdings" panose="05000000000000000000" pitchFamily="2" charset="2"/>
              </a:rPr>
              <a:t>맞는걸</a:t>
            </a:r>
            <a:r>
              <a:rPr lang="ko-KR" altLang="en-US" dirty="0">
                <a:sym typeface="Wingdings" panose="05000000000000000000" pitchFamily="2" charset="2"/>
              </a:rPr>
              <a:t> 만들었다고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문제점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의심이 가는 부분들 롤링 여부가 있다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데이터를 간단하게 구성해서 넣었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무조건 글로 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656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28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GOAT </a:t>
            </a:r>
            <a:r>
              <a:rPr lang="ko-KR" altLang="en-US" dirty="0"/>
              <a:t>팀 소개 </a:t>
            </a:r>
            <a:r>
              <a:rPr lang="en-US" altLang="ko-KR" dirty="0"/>
              <a:t>(</a:t>
            </a:r>
            <a:r>
              <a:rPr lang="ko-KR" altLang="en-US" dirty="0"/>
              <a:t>발사 영상 추가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발사 목표에 대해서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 </a:t>
            </a:r>
            <a:r>
              <a:rPr lang="ko-KR" altLang="en-US" dirty="0"/>
              <a:t>제작 완료 </a:t>
            </a:r>
            <a:r>
              <a:rPr lang="en-US" altLang="ko-KR" dirty="0"/>
              <a:t>// </a:t>
            </a:r>
            <a:r>
              <a:rPr lang="ko-KR" altLang="en-US" dirty="0"/>
              <a:t>그리고 스펙에 대해서 설명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6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유니티 상에서 강화학습을 하는 그림으로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3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3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/>
              <a:t>수신부</a:t>
            </a:r>
            <a:r>
              <a:rPr lang="ko-KR" altLang="en-US" dirty="0"/>
              <a:t> </a:t>
            </a:r>
            <a:r>
              <a:rPr lang="ko-KR" altLang="en-US" dirty="0" err="1"/>
              <a:t>송신부</a:t>
            </a:r>
            <a:r>
              <a:rPr lang="ko-KR" altLang="en-US" dirty="0"/>
              <a:t> 전자 장비 내용 추가 </a:t>
            </a:r>
            <a:r>
              <a:rPr lang="en-US" altLang="ko-KR" dirty="0"/>
              <a:t>(</a:t>
            </a:r>
            <a:r>
              <a:rPr lang="ko-KR" altLang="en-US" dirty="0"/>
              <a:t>가격</a:t>
            </a:r>
            <a:r>
              <a:rPr lang="en-US" altLang="ko-KR" dirty="0"/>
              <a:t>) </a:t>
            </a:r>
            <a:r>
              <a:rPr lang="ko-KR" altLang="en-US" dirty="0"/>
              <a:t>경제성 강조</a:t>
            </a:r>
            <a:r>
              <a:rPr lang="en-US" altLang="ko-KR" dirty="0"/>
              <a:t>!!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RF </a:t>
            </a:r>
            <a:r>
              <a:rPr lang="ko-KR" altLang="en-US" dirty="0"/>
              <a:t>통신에 대한 세부 내용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해당 시스템의 스펙 정보 추가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RF </a:t>
            </a:r>
            <a:r>
              <a:rPr lang="ko-KR" altLang="en-US" dirty="0"/>
              <a:t>통신 </a:t>
            </a:r>
            <a:r>
              <a:rPr lang="ko-KR" altLang="en-US" dirty="0" err="1"/>
              <a:t>모둘</a:t>
            </a:r>
            <a:r>
              <a:rPr lang="ko-KR" altLang="en-US" dirty="0"/>
              <a:t> 사진과 스펙 추가 그리고 기대효과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다른곳에서</a:t>
            </a:r>
            <a:r>
              <a:rPr lang="ko-KR" altLang="en-US" dirty="0"/>
              <a:t> 사용하지 않는 통신 기술을 </a:t>
            </a:r>
            <a:r>
              <a:rPr lang="ko-KR" altLang="en-US" dirty="0" err="1"/>
              <a:t>사용한것을</a:t>
            </a:r>
            <a:r>
              <a:rPr lang="ko-KR" altLang="en-US" dirty="0"/>
              <a:t> 일반적인 소개를 하면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410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135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유니티 상에서 강화학습을 하는 그림으로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97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시뮬레이터를 통해 실험으로 알 수 있는 다양한 정보들을 </a:t>
            </a:r>
            <a:r>
              <a:rPr lang="ko-KR" altLang="en-US" dirty="0" err="1"/>
              <a:t>수집할수</a:t>
            </a:r>
            <a:r>
              <a:rPr lang="ko-KR" altLang="en-US" dirty="0"/>
              <a:t> 있게 만드는 것이 목적이며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시뮬레이터를 작동시키는 기본 제어 원리를 강화학습으로 사용함으로써 새로운 제어 모델을 제안하는 것 까지가 저희의 연구 목적이라고 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교내 상황 언급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31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0E71D-06F7-A9A7-06A9-5EDBF1EC6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87D9C5-82B9-F655-5D91-A6D7CCA78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318AE-1A07-F57A-B9EC-84155973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39D5-5C82-46F2-B734-D7A20E4F062E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61527F-D5E3-93B7-47F3-F2937341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F8A3C-C66E-93E4-DAB4-F99016D8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2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FE527-4C34-B8F2-B1E3-C8998B6D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392525-168A-79EF-B402-27DE8FE54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03835-5D89-F2AF-6955-89845C4D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983A4-9F1E-4304-B876-8C3CBA931A48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58C06-9953-2FC6-E2DB-CA05FC02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3C8C62-6CDB-0121-A239-A6AE8CA4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85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CB1D99-A954-BA04-F062-BB9EE910F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6DA6CD-EBFA-9BA7-02FC-D258C3F9A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C4C5F-C663-82E9-2E24-D032905E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94FB-9CE6-4DCA-A636-43E08EBB980A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00076-C268-CB3F-1A44-D67081AC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743D7-AA16-F6B0-6B48-A569295F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1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DA97F-B10D-EB5A-31D3-93E5812A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83D04-8227-660C-94DF-BF8A6BF3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B9B26-ECF4-B0F6-A00F-6B6679A5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BE08A-EDA6-465D-9971-0A9BB83DA486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4EDC7-6F8E-60BC-A84A-3A57A2CBA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074A24-E9B7-5219-CBC3-5C2C0CAD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91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7D76D-622E-236D-F00C-35776D06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44842B-ED4D-B1CD-56FF-94B0E8ECC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9519-4960-1EB2-032F-2DAFC8DD8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7C7-6F62-4B07-85B2-1BE5A091AD62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AB42C-4863-C3CD-FB34-F18DCCBC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3131-EDD5-FEDC-FE0F-D7377A24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5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5E566-EFFA-BB59-B984-2C455094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30C00-1DE5-6E8E-949F-60ED63781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12C7C-3100-039D-6F71-7281BD529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B21576-C215-0A10-C02B-4FB67603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8C55-29D4-45B2-8F20-FA9DF8E59ABD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CBD452-F152-5F6F-E956-69C6E1B58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A59EF7-C448-8F62-C125-F2766FA5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F061C-7E76-613B-E856-CF7054AC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2E102-385C-D442-301E-A7C3855CB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B47F5-41FF-7058-3131-F59963935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5F3542-D5D3-5AC7-7DAA-C062B17BF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40BC63-3BB6-26EE-AC6C-D08DC4B4C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61163E-5A9E-B944-CEB7-BD0A315B1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2FA8-D941-4AB0-B120-612FF1CFBC96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0C865C-E878-BB04-31AE-8CF89E158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BD15EC-938E-9EFA-C3E2-ED671005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4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60764-4977-35D9-7E55-2BD23B765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3B2D33-ABA6-33C3-982D-7F2F6C460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2A1B-28BC-436E-B48C-552E779A471B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9EE62F-2A7D-BB5B-F216-C49E1B36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FB5998-3F67-6901-D123-B14FF4C2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97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38AB1-A16E-9ACD-DAF8-CB482B2E4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E2826-8B90-4E8E-BC4D-1490B00E00C5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95F6D6-D3C1-F7DB-860E-CB420F66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2602B8-1C32-6F45-EF81-41D333BF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11718-9B06-E033-5C72-B0DB144E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813A6-9331-FDEE-4415-10F19845A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95C621-1D29-4F22-44BF-FFCE22692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9B3F7B-ABED-D49E-26ED-84AFC6BFC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1580-10EE-466A-81E4-0CF9D874B4A8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DE51F2-7058-81BF-066D-D864C9A6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FD003F-44FE-1354-E8B3-9B20B39A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5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33B6D-0875-BC6A-61AC-084B5C94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081A77-09A2-F752-3FB1-4A2EAD9E1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E2458-51D6-D0AE-F360-5BE20C9B2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1895D-000E-BED2-BD04-7E54CEA2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3C02-B9BA-4012-A608-1A6A41D336A9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555DC2-D50A-9C5E-C554-65A4BB20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A8DE2C-B6DD-7D63-8A7B-1F16E774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9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E97115-ECFB-2A76-9420-6841F846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235048-7887-57F7-C30C-EE674BBDB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08C13-7D0F-1593-C403-5C881CDE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B9215-2C19-48EB-8DC7-F6458BEB5AE4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DD92B-0E7A-546A-8019-F57256593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CB600-F592-9D76-6437-72009F76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1DBB2-B504-4244-9219-4ECCEC181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3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7" Type="http://schemas.openxmlformats.org/officeDocument/2006/relationships/image" Target="../media/image24.png" /><Relationship Id="rId2" Type="http://schemas.openxmlformats.org/officeDocument/2006/relationships/video" Target="../media/media3.mp4" /><Relationship Id="rId1" Type="http://schemas.microsoft.com/office/2007/relationships/media" Target="../media/media3.mp4" /><Relationship Id="rId6" Type="http://schemas.openxmlformats.org/officeDocument/2006/relationships/image" Target="../media/image23.png" /><Relationship Id="rId5" Type="http://schemas.openxmlformats.org/officeDocument/2006/relationships/image" Target="../media/image22.png" /><Relationship Id="rId4" Type="http://schemas.openxmlformats.org/officeDocument/2006/relationships/notesSlide" Target="../notesSlides/notesSlide1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microsoft.com/office/2007/relationships/media" Target="../media/media1.mp4" /><Relationship Id="rId1" Type="http://schemas.openxmlformats.org/officeDocument/2006/relationships/video" Target="NULL" TargetMode="External" /><Relationship Id="rId5" Type="http://schemas.openxmlformats.org/officeDocument/2006/relationships/image" Target="../media/image2.png" /><Relationship Id="rId4" Type="http://schemas.openxmlformats.org/officeDocument/2006/relationships/notesSlide" Target="../notesSlides/notesSlide2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12" Type="http://schemas.openxmlformats.org/officeDocument/2006/relationships/image" Target="../media/image12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5.png" /><Relationship Id="rId10" Type="http://schemas.openxmlformats.org/officeDocument/2006/relationships/image" Target="../media/image10.png" /><Relationship Id="rId4" Type="http://schemas.openxmlformats.org/officeDocument/2006/relationships/image" Target="../media/image4.png" /><Relationship Id="rId9" Type="http://schemas.openxmlformats.org/officeDocument/2006/relationships/image" Target="../media/image9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8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7" Type="http://schemas.openxmlformats.org/officeDocument/2006/relationships/image" Target="../media/image21.png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6" Type="http://schemas.openxmlformats.org/officeDocument/2006/relationships/image" Target="../media/image20.png" /><Relationship Id="rId5" Type="http://schemas.openxmlformats.org/officeDocument/2006/relationships/image" Target="../media/image19.png" /><Relationship Id="rId4" Type="http://schemas.openxmlformats.org/officeDocument/2006/relationships/notesSlide" Target="../notesSlides/notesSlide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6057E-9939-A827-0FF1-EB8EE95BA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1808"/>
            <a:ext cx="9144000" cy="997954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RF </a:t>
            </a:r>
            <a:r>
              <a:rPr lang="ko-KR" altLang="en-US" sz="2800" b="1" dirty="0"/>
              <a:t>통신을 통한 데이터 모니터링 및 </a:t>
            </a:r>
            <a:br>
              <a:rPr lang="en-US" altLang="ko-KR" sz="2800" b="1" dirty="0"/>
            </a:br>
            <a:r>
              <a:rPr lang="ko-KR" altLang="en-US" sz="2800" b="1" dirty="0"/>
              <a:t>강화학습을 활용한 비행 시뮬레이터에 관한 연구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0A382-33C2-D88A-EF0C-623428ADB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7720"/>
            <a:ext cx="9144000" cy="512762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Cambria Math" panose="02040503050406030204" pitchFamily="18" charset="0"/>
              </a:rPr>
              <a:t>김윤수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 1</a:t>
            </a:r>
            <a:r>
              <a:rPr lang="en-US" altLang="ko-KR" sz="1800" dirty="0">
                <a:latin typeface="Cambria Math" panose="02040503050406030204" pitchFamily="18" charset="0"/>
              </a:rPr>
              <a:t>, </a:t>
            </a:r>
            <a:r>
              <a:rPr lang="ko-KR" altLang="en-US" sz="1800" dirty="0">
                <a:latin typeface="Cambria Math" panose="02040503050406030204" pitchFamily="18" charset="0"/>
              </a:rPr>
              <a:t>이민형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 2</a:t>
            </a:r>
            <a:r>
              <a:rPr lang="en-US" altLang="ko-KR" sz="1800" dirty="0">
                <a:latin typeface="Cambria Math" panose="02040503050406030204" pitchFamily="18" charset="0"/>
              </a:rPr>
              <a:t>, </a:t>
            </a:r>
            <a:r>
              <a:rPr lang="ko-KR" altLang="en-US" sz="1800" dirty="0">
                <a:latin typeface="Cambria Math" panose="02040503050406030204" pitchFamily="18" charset="0"/>
              </a:rPr>
              <a:t>신나라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 3</a:t>
            </a:r>
            <a:r>
              <a:rPr lang="en-US" altLang="ko-KR" sz="1800" dirty="0">
                <a:latin typeface="Cambria Math" panose="02040503050406030204" pitchFamily="18" charset="0"/>
              </a:rPr>
              <a:t>, </a:t>
            </a:r>
            <a:r>
              <a:rPr lang="ko-KR" altLang="en-US" sz="1800" dirty="0">
                <a:latin typeface="Cambria Math" panose="02040503050406030204" pitchFamily="18" charset="0"/>
              </a:rPr>
              <a:t>이승호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3</a:t>
            </a:r>
            <a:r>
              <a:rPr lang="en-US" altLang="ko-KR" sz="1800" dirty="0">
                <a:latin typeface="Cambria Math" panose="02040503050406030204" pitchFamily="18" charset="0"/>
              </a:rPr>
              <a:t>, </a:t>
            </a:r>
            <a:r>
              <a:rPr lang="ko-KR" altLang="en-US" sz="1800" b="1" dirty="0">
                <a:latin typeface="Cambria Math" panose="02040503050406030204" pitchFamily="18" charset="0"/>
              </a:rPr>
              <a:t>이기택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3*</a:t>
            </a:r>
            <a:endParaRPr lang="ko-KR" altLang="en-US" sz="1800" dirty="0">
              <a:latin typeface="Cambria Math" panose="02040503050406030204" pitchFamily="18" charset="0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4CA3A45-249E-DDF7-EA7A-B0FE582476C4}"/>
              </a:ext>
            </a:extLst>
          </p:cNvPr>
          <p:cNvSpPr txBox="1">
            <a:spLocks/>
          </p:cNvSpPr>
          <p:nvPr/>
        </p:nvSpPr>
        <p:spPr>
          <a:xfrm>
            <a:off x="721338" y="363515"/>
            <a:ext cx="1094683" cy="46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spc="-300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가천대학교 - 나무위키">
            <a:extLst>
              <a:ext uri="{FF2B5EF4-FFF2-40B4-BE49-F238E27FC236}">
                <a16:creationId xmlns:a16="http://schemas.microsoft.com/office/drawing/2014/main" id="{D5B48CBD-FB59-55B2-2409-B1F66109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5" y="303159"/>
            <a:ext cx="528354" cy="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530EEB4E-DC68-4079-03A6-A853173D8E46}"/>
              </a:ext>
            </a:extLst>
          </p:cNvPr>
          <p:cNvSpPr txBox="1">
            <a:spLocks/>
          </p:cNvSpPr>
          <p:nvPr/>
        </p:nvSpPr>
        <p:spPr>
          <a:xfrm>
            <a:off x="1534480" y="4008440"/>
            <a:ext cx="9144000" cy="1037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aseline="30000" dirty="0">
                <a:latin typeface="Cambria Math" panose="02040503050406030204" pitchFamily="18" charset="0"/>
              </a:rPr>
              <a:t>1</a:t>
            </a:r>
            <a:r>
              <a:rPr lang="ko-KR" altLang="en-US" sz="16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600" dirty="0">
                <a:latin typeface="Cambria Math" panose="02040503050406030204" pitchFamily="18" charset="0"/>
              </a:rPr>
              <a:t>, </a:t>
            </a:r>
            <a:r>
              <a:rPr lang="ko-KR" altLang="en-US" sz="1600" dirty="0">
                <a:latin typeface="Cambria Math" panose="02040503050406030204" pitchFamily="18" charset="0"/>
              </a:rPr>
              <a:t>컴퓨터공학과</a:t>
            </a:r>
            <a:endParaRPr lang="en-US" altLang="ko-KR" sz="1600" dirty="0">
              <a:latin typeface="Cambria Math" panose="02040503050406030204" pitchFamily="18" charset="0"/>
            </a:endParaRPr>
          </a:p>
          <a:p>
            <a:r>
              <a:rPr lang="en-US" altLang="ko-KR" sz="1600" dirty="0">
                <a:latin typeface="Cambria Math" panose="02040503050406030204" pitchFamily="18" charset="0"/>
              </a:rPr>
              <a:t> </a:t>
            </a:r>
            <a:r>
              <a:rPr lang="en-US" altLang="ko-KR" sz="1600" baseline="30000" dirty="0">
                <a:latin typeface="Cambria Math" panose="02040503050406030204" pitchFamily="18" charset="0"/>
              </a:rPr>
              <a:t>2</a:t>
            </a:r>
            <a:r>
              <a:rPr lang="ko-KR" altLang="en-US" sz="16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600" dirty="0">
                <a:latin typeface="Cambria Math" panose="02040503050406030204" pitchFamily="18" charset="0"/>
              </a:rPr>
              <a:t>, AI </a:t>
            </a:r>
            <a:r>
              <a:rPr lang="ko-KR" altLang="en-US" sz="1600" dirty="0">
                <a:latin typeface="Cambria Math" panose="02040503050406030204" pitchFamily="18" charset="0"/>
              </a:rPr>
              <a:t>소프트웨어 학부</a:t>
            </a:r>
            <a:endParaRPr lang="en-US" altLang="ko-KR" sz="1600" dirty="0">
              <a:latin typeface="Cambria Math" panose="02040503050406030204" pitchFamily="18" charset="0"/>
            </a:endParaRPr>
          </a:p>
          <a:p>
            <a:r>
              <a:rPr lang="en-US" altLang="ko-KR" sz="1600" baseline="30000" dirty="0">
                <a:latin typeface="Cambria Math" panose="02040503050406030204" pitchFamily="18" charset="0"/>
              </a:rPr>
              <a:t>3</a:t>
            </a:r>
            <a:r>
              <a:rPr lang="ko-KR" altLang="en-US" sz="16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600" dirty="0">
                <a:latin typeface="Cambria Math" panose="02040503050406030204" pitchFamily="18" charset="0"/>
              </a:rPr>
              <a:t>, </a:t>
            </a:r>
            <a:r>
              <a:rPr lang="ko-KR" altLang="en-US" sz="1600" dirty="0">
                <a:latin typeface="Cambria Math" panose="02040503050406030204" pitchFamily="18" charset="0"/>
              </a:rPr>
              <a:t>기계공학과</a:t>
            </a:r>
            <a:endParaRPr lang="en-US" altLang="ko-KR" sz="1600" dirty="0">
              <a:latin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1FDB0-F728-D585-15A9-67493DB2DFAF}"/>
              </a:ext>
            </a:extLst>
          </p:cNvPr>
          <p:cNvSpPr txBox="1"/>
          <p:nvPr/>
        </p:nvSpPr>
        <p:spPr>
          <a:xfrm>
            <a:off x="739599" y="382670"/>
            <a:ext cx="8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4E96"/>
                </a:solidFill>
              </a:rPr>
              <a:t>GOAT</a:t>
            </a:r>
            <a:endParaRPr lang="ko-KR" altLang="en-US" b="1" dirty="0">
              <a:solidFill>
                <a:srgbClr val="004E9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19DC8-8518-E4B2-730E-E535047BF47F}"/>
              </a:ext>
            </a:extLst>
          </p:cNvPr>
          <p:cNvSpPr txBox="1"/>
          <p:nvPr/>
        </p:nvSpPr>
        <p:spPr>
          <a:xfrm>
            <a:off x="1465580" y="382670"/>
            <a:ext cx="14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004E96"/>
                </a:solidFill>
              </a:rPr>
              <a:t>G</a:t>
            </a:r>
            <a:r>
              <a:rPr lang="en-US" altLang="ko-KR" sz="900" b="1" dirty="0" err="1"/>
              <a:t>achon</a:t>
            </a:r>
            <a:r>
              <a:rPr lang="en-US" altLang="ko-KR" sz="900" b="1" dirty="0"/>
              <a:t> </a:t>
            </a:r>
            <a:r>
              <a:rPr lang="en-US" altLang="ko-KR" sz="900" b="1" dirty="0">
                <a:solidFill>
                  <a:srgbClr val="004E96"/>
                </a:solidFill>
              </a:rPr>
              <a:t>O</a:t>
            </a:r>
            <a:r>
              <a:rPr lang="en-US" altLang="ko-KR" sz="900" b="1" dirty="0"/>
              <a:t>rganization of </a:t>
            </a:r>
            <a:r>
              <a:rPr lang="en-US" altLang="ko-KR" sz="900" b="1" dirty="0">
                <a:solidFill>
                  <a:srgbClr val="004E96"/>
                </a:solidFill>
              </a:rPr>
              <a:t>A</a:t>
            </a:r>
            <a:r>
              <a:rPr lang="en-US" altLang="ko-KR" sz="900" b="1" dirty="0"/>
              <a:t>erospace </a:t>
            </a:r>
            <a:r>
              <a:rPr lang="en-US" altLang="ko-KR" sz="900" b="1" dirty="0">
                <a:solidFill>
                  <a:srgbClr val="004E96"/>
                </a:solidFill>
              </a:rPr>
              <a:t>T</a:t>
            </a:r>
            <a:r>
              <a:rPr lang="en-US" altLang="ko-KR" sz="900" b="1" dirty="0"/>
              <a:t>echnology</a:t>
            </a:r>
            <a:endParaRPr lang="ko-KR" altLang="en-US" sz="9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9E671-E558-6249-6585-1868FCBBA3E1}"/>
              </a:ext>
            </a:extLst>
          </p:cNvPr>
          <p:cNvSpPr txBox="1"/>
          <p:nvPr/>
        </p:nvSpPr>
        <p:spPr>
          <a:xfrm>
            <a:off x="4083103" y="6117646"/>
            <a:ext cx="4046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대전 한밭 새마을금고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</a:rPr>
              <a:t>아트홀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2022.08.26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20684-06F2-1CB3-C3FC-15928D8B583D}"/>
              </a:ext>
            </a:extLst>
          </p:cNvPr>
          <p:cNvSpPr txBox="1"/>
          <p:nvPr/>
        </p:nvSpPr>
        <p:spPr>
          <a:xfrm>
            <a:off x="9153639" y="363515"/>
            <a:ext cx="279761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75000"/>
                  </a:schemeClr>
                </a:solidFill>
              </a:rPr>
              <a:t>제 </a:t>
            </a:r>
            <a:r>
              <a:rPr lang="en-US" altLang="ko-KR" sz="1300" dirty="0">
                <a:solidFill>
                  <a:schemeClr val="bg2">
                    <a:lumMod val="75000"/>
                  </a:schemeClr>
                </a:solidFill>
              </a:rPr>
              <a:t>20</a:t>
            </a:r>
            <a:r>
              <a:rPr lang="ko-KR" altLang="en-US" sz="1300" dirty="0">
                <a:solidFill>
                  <a:schemeClr val="bg2">
                    <a:lumMod val="75000"/>
                  </a:schemeClr>
                </a:solidFill>
              </a:rPr>
              <a:t>회 </a:t>
            </a:r>
            <a:r>
              <a:rPr lang="ko-KR" altLang="en-US" sz="1300" dirty="0" err="1">
                <a:solidFill>
                  <a:schemeClr val="bg2">
                    <a:lumMod val="75000"/>
                  </a:schemeClr>
                </a:solidFill>
              </a:rPr>
              <a:t>전국항공우주과학경진대회</a:t>
            </a:r>
            <a:endParaRPr lang="en-US" altLang="ko-KR" sz="13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전국대학교 로켓학술대회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684B7E-B11D-3DA8-D143-E625B993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84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비행 시뮬레이터 개발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추후 연구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152E3-7E23-42EA-3B8F-3DC7279B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E6C093F-820D-1F59-0E45-1044C770669D}"/>
              </a:ext>
            </a:extLst>
          </p:cNvPr>
          <p:cNvSpPr/>
          <p:nvPr/>
        </p:nvSpPr>
        <p:spPr>
          <a:xfrm>
            <a:off x="838200" y="1970593"/>
            <a:ext cx="3370251" cy="4055476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1BCE40-8121-14A9-F946-5EDE1CB0ADA3}"/>
              </a:ext>
            </a:extLst>
          </p:cNvPr>
          <p:cNvSpPr/>
          <p:nvPr/>
        </p:nvSpPr>
        <p:spPr>
          <a:xfrm>
            <a:off x="4999791" y="1970593"/>
            <a:ext cx="2589012" cy="4071387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7F1A0-DB8C-8CD5-77D8-2C194A5BF614}"/>
              </a:ext>
            </a:extLst>
          </p:cNvPr>
          <p:cNvSpPr txBox="1"/>
          <p:nvPr/>
        </p:nvSpPr>
        <p:spPr>
          <a:xfrm>
            <a:off x="936832" y="1601261"/>
            <a:ext cx="31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TVC(Thrust Vector Control)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B0687-0E97-C31E-2D1B-6A954317B4B0}"/>
              </a:ext>
            </a:extLst>
          </p:cNvPr>
          <p:cNvSpPr txBox="1"/>
          <p:nvPr/>
        </p:nvSpPr>
        <p:spPr>
          <a:xfrm>
            <a:off x="5728353" y="160126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제한 사항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7A93DAB-342B-DED0-991C-ED815A6B4727}"/>
              </a:ext>
            </a:extLst>
          </p:cNvPr>
          <p:cNvSpPr/>
          <p:nvPr/>
        </p:nvSpPr>
        <p:spPr>
          <a:xfrm>
            <a:off x="4308639" y="3551474"/>
            <a:ext cx="605721" cy="909623"/>
          </a:xfrm>
          <a:prstGeom prst="rightArrow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CA4F0E-CF9F-FC2B-00D7-B9627D02D923}"/>
              </a:ext>
            </a:extLst>
          </p:cNvPr>
          <p:cNvSpPr txBox="1"/>
          <p:nvPr/>
        </p:nvSpPr>
        <p:spPr>
          <a:xfrm>
            <a:off x="1318596" y="491818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측면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43F4A-2D5F-76CC-31A1-870643F03FF9}"/>
              </a:ext>
            </a:extLst>
          </p:cNvPr>
          <p:cNvSpPr txBox="1"/>
          <p:nvPr/>
        </p:nvSpPr>
        <p:spPr>
          <a:xfrm>
            <a:off x="2819409" y="4911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아랫면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16F2132-73DB-C3DF-03F9-CAD2E2A79F5D}"/>
              </a:ext>
            </a:extLst>
          </p:cNvPr>
          <p:cNvGrpSpPr/>
          <p:nvPr/>
        </p:nvGrpSpPr>
        <p:grpSpPr>
          <a:xfrm>
            <a:off x="1136554" y="3054617"/>
            <a:ext cx="2784880" cy="1707024"/>
            <a:chOff x="1125279" y="2761600"/>
            <a:chExt cx="3465760" cy="212437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CC163F9-1E5B-547C-07B9-907416611729}"/>
                </a:ext>
              </a:extLst>
            </p:cNvPr>
            <p:cNvGrpSpPr/>
            <p:nvPr/>
          </p:nvGrpSpPr>
          <p:grpSpPr>
            <a:xfrm>
              <a:off x="2843986" y="3120394"/>
              <a:ext cx="1747053" cy="1747053"/>
              <a:chOff x="1303203" y="2845841"/>
              <a:chExt cx="2039437" cy="2039437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004FFBC-5BF7-6A8B-FA64-F3C74CC6775D}"/>
                  </a:ext>
                </a:extLst>
              </p:cNvPr>
              <p:cNvSpPr/>
              <p:nvPr/>
            </p:nvSpPr>
            <p:spPr>
              <a:xfrm>
                <a:off x="1303203" y="2845841"/>
                <a:ext cx="2039437" cy="2039437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shade val="50000"/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1698C0D-7026-C164-5558-5D976238B835}"/>
                  </a:ext>
                </a:extLst>
              </p:cNvPr>
              <p:cNvSpPr/>
              <p:nvPr/>
            </p:nvSpPr>
            <p:spPr>
              <a:xfrm>
                <a:off x="1872162" y="3413336"/>
                <a:ext cx="904446" cy="904446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524EA4D7-CF60-3423-CC95-B8171E309D4D}"/>
                  </a:ext>
                </a:extLst>
              </p:cNvPr>
              <p:cNvSpPr/>
              <p:nvPr/>
            </p:nvSpPr>
            <p:spPr>
              <a:xfrm>
                <a:off x="2856424" y="3652199"/>
                <a:ext cx="406400" cy="426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A3340C73-5401-0EA1-E0D9-EC859C2B1C31}"/>
                  </a:ext>
                </a:extLst>
              </p:cNvPr>
              <p:cNvSpPr/>
              <p:nvPr/>
            </p:nvSpPr>
            <p:spPr>
              <a:xfrm rot="10800000">
                <a:off x="1384483" y="3652199"/>
                <a:ext cx="406400" cy="426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A6764612-8FEE-30D8-968B-5320347290B1}"/>
                  </a:ext>
                </a:extLst>
              </p:cNvPr>
              <p:cNvSpPr/>
              <p:nvPr/>
            </p:nvSpPr>
            <p:spPr>
              <a:xfrm rot="16200000">
                <a:off x="2119721" y="2916229"/>
                <a:ext cx="406400" cy="426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5598B559-1A15-624D-C320-CE84940B0FF6}"/>
                  </a:ext>
                </a:extLst>
              </p:cNvPr>
              <p:cNvSpPr/>
              <p:nvPr/>
            </p:nvSpPr>
            <p:spPr>
              <a:xfrm rot="5400000">
                <a:off x="2119721" y="4388169"/>
                <a:ext cx="406400" cy="426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DDAB991-40B2-6860-0091-8A6746524871}"/>
                </a:ext>
              </a:extLst>
            </p:cNvPr>
            <p:cNvGrpSpPr/>
            <p:nvPr/>
          </p:nvGrpSpPr>
          <p:grpSpPr>
            <a:xfrm>
              <a:off x="1125279" y="3011307"/>
              <a:ext cx="1229421" cy="1874670"/>
              <a:chOff x="1560059" y="3020382"/>
              <a:chExt cx="1229421" cy="187467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7BFB248-F26D-A10B-601A-71D080E8C256}"/>
                  </a:ext>
                </a:extLst>
              </p:cNvPr>
              <p:cNvGrpSpPr/>
              <p:nvPr/>
            </p:nvGrpSpPr>
            <p:grpSpPr>
              <a:xfrm>
                <a:off x="1560059" y="3020382"/>
                <a:ext cx="1229421" cy="1782054"/>
                <a:chOff x="3780729" y="3022675"/>
                <a:chExt cx="1229421" cy="1782054"/>
              </a:xfrm>
            </p:grpSpPr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2A99AB1E-FC49-B9CF-6FD6-5CFC32C71101}"/>
                    </a:ext>
                  </a:extLst>
                </p:cNvPr>
                <p:cNvSpPr/>
                <p:nvPr/>
              </p:nvSpPr>
              <p:spPr>
                <a:xfrm>
                  <a:off x="4026631" y="3022675"/>
                  <a:ext cx="737616" cy="1578854"/>
                </a:xfrm>
                <a:custGeom>
                  <a:avLst/>
                  <a:gdLst>
                    <a:gd name="connsiteX0" fmla="*/ 0 w 737616"/>
                    <a:gd name="connsiteY0" fmla="*/ 0 h 1919467"/>
                    <a:gd name="connsiteX1" fmla="*/ 737616 w 737616"/>
                    <a:gd name="connsiteY1" fmla="*/ 0 h 1919467"/>
                    <a:gd name="connsiteX2" fmla="*/ 737616 w 737616"/>
                    <a:gd name="connsiteY2" fmla="*/ 1755648 h 1919467"/>
                    <a:gd name="connsiteX3" fmla="*/ 733617 w 737616"/>
                    <a:gd name="connsiteY3" fmla="*/ 1755648 h 1919467"/>
                    <a:gd name="connsiteX4" fmla="*/ 737616 w 737616"/>
                    <a:gd name="connsiteY4" fmla="*/ 1771559 h 1919467"/>
                    <a:gd name="connsiteX5" fmla="*/ 368808 w 737616"/>
                    <a:gd name="connsiteY5" fmla="*/ 1919467 h 1919467"/>
                    <a:gd name="connsiteX6" fmla="*/ 0 w 737616"/>
                    <a:gd name="connsiteY6" fmla="*/ 1771559 h 1919467"/>
                    <a:gd name="connsiteX7" fmla="*/ 4000 w 737616"/>
                    <a:gd name="connsiteY7" fmla="*/ 1755648 h 1919467"/>
                    <a:gd name="connsiteX8" fmla="*/ 0 w 737616"/>
                    <a:gd name="connsiteY8" fmla="*/ 1755648 h 1919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7616" h="1919467">
                      <a:moveTo>
                        <a:pt x="0" y="0"/>
                      </a:moveTo>
                      <a:lnTo>
                        <a:pt x="737616" y="0"/>
                      </a:lnTo>
                      <a:lnTo>
                        <a:pt x="737616" y="1755648"/>
                      </a:lnTo>
                      <a:lnTo>
                        <a:pt x="733617" y="1755648"/>
                      </a:lnTo>
                      <a:lnTo>
                        <a:pt x="737616" y="1771559"/>
                      </a:lnTo>
                      <a:cubicBezTo>
                        <a:pt x="737616" y="1853246"/>
                        <a:pt x="572495" y="1919467"/>
                        <a:pt x="368808" y="1919467"/>
                      </a:cubicBezTo>
                      <a:cubicBezTo>
                        <a:pt x="165121" y="1919467"/>
                        <a:pt x="0" y="1853246"/>
                        <a:pt x="0" y="1771559"/>
                      </a:cubicBezTo>
                      <a:lnTo>
                        <a:pt x="4000" y="1755648"/>
                      </a:lnTo>
                      <a:lnTo>
                        <a:pt x="0" y="1755648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평행 사변형 22">
                  <a:extLst>
                    <a:ext uri="{FF2B5EF4-FFF2-40B4-BE49-F238E27FC236}">
                      <a16:creationId xmlns:a16="http://schemas.microsoft.com/office/drawing/2014/main" id="{5E59F69A-0D12-78CA-4F50-3FDB2F349DB4}"/>
                    </a:ext>
                  </a:extLst>
                </p:cNvPr>
                <p:cNvSpPr/>
                <p:nvPr/>
              </p:nvSpPr>
              <p:spPr>
                <a:xfrm rot="18731723">
                  <a:off x="4638881" y="3386776"/>
                  <a:ext cx="262128" cy="84447"/>
                </a:xfrm>
                <a:prstGeom prst="parallelogram">
                  <a:avLst>
                    <a:gd name="adj" fmla="val 115234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3E7996D-3750-142D-3AB5-4634AE3DBC04}"/>
                    </a:ext>
                  </a:extLst>
                </p:cNvPr>
                <p:cNvSpPr/>
                <p:nvPr/>
              </p:nvSpPr>
              <p:spPr>
                <a:xfrm>
                  <a:off x="3833370" y="3431349"/>
                  <a:ext cx="611630" cy="13043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4CC636C1-AFD3-7642-9D44-67DB6846A799}"/>
                    </a:ext>
                  </a:extLst>
                </p:cNvPr>
                <p:cNvSpPr/>
                <p:nvPr/>
              </p:nvSpPr>
              <p:spPr>
                <a:xfrm>
                  <a:off x="3780729" y="3140279"/>
                  <a:ext cx="1229421" cy="1664450"/>
                </a:xfrm>
                <a:custGeom>
                  <a:avLst/>
                  <a:gdLst>
                    <a:gd name="connsiteX0" fmla="*/ 0 w 830242"/>
                    <a:gd name="connsiteY0" fmla="*/ 0 h 2206226"/>
                    <a:gd name="connsiteX1" fmla="*/ 830242 w 830242"/>
                    <a:gd name="connsiteY1" fmla="*/ 0 h 2206226"/>
                    <a:gd name="connsiteX2" fmla="*/ 830242 w 830242"/>
                    <a:gd name="connsiteY2" fmla="*/ 1974799 h 2206226"/>
                    <a:gd name="connsiteX3" fmla="*/ 827153 w 830242"/>
                    <a:gd name="connsiteY3" fmla="*/ 1974799 h 2206226"/>
                    <a:gd name="connsiteX4" fmla="*/ 830242 w 830242"/>
                    <a:gd name="connsiteY4" fmla="*/ 1990710 h 2206226"/>
                    <a:gd name="connsiteX5" fmla="*/ 415121 w 830242"/>
                    <a:gd name="connsiteY5" fmla="*/ 2206226 h 2206226"/>
                    <a:gd name="connsiteX6" fmla="*/ 0 w 830242"/>
                    <a:gd name="connsiteY6" fmla="*/ 1990710 h 2206226"/>
                    <a:gd name="connsiteX7" fmla="*/ 3090 w 830242"/>
                    <a:gd name="connsiteY7" fmla="*/ 1974799 h 2206226"/>
                    <a:gd name="connsiteX8" fmla="*/ 0 w 830242"/>
                    <a:gd name="connsiteY8" fmla="*/ 1974799 h 220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30242" h="2206226">
                      <a:moveTo>
                        <a:pt x="0" y="0"/>
                      </a:moveTo>
                      <a:lnTo>
                        <a:pt x="830242" y="0"/>
                      </a:lnTo>
                      <a:lnTo>
                        <a:pt x="830242" y="1974799"/>
                      </a:lnTo>
                      <a:lnTo>
                        <a:pt x="827153" y="1974799"/>
                      </a:lnTo>
                      <a:lnTo>
                        <a:pt x="830242" y="1990710"/>
                      </a:lnTo>
                      <a:cubicBezTo>
                        <a:pt x="830242" y="2109736"/>
                        <a:pt x="644386" y="2206226"/>
                        <a:pt x="415121" y="2206226"/>
                      </a:cubicBezTo>
                      <a:cubicBezTo>
                        <a:pt x="185856" y="2206226"/>
                        <a:pt x="0" y="2109736"/>
                        <a:pt x="0" y="1990710"/>
                      </a:cubicBezTo>
                      <a:lnTo>
                        <a:pt x="3090" y="1974799"/>
                      </a:lnTo>
                      <a:lnTo>
                        <a:pt x="0" y="1974799"/>
                      </a:lnTo>
                      <a:close/>
                    </a:path>
                  </a:pathLst>
                </a:custGeom>
                <a:solidFill>
                  <a:schemeClr val="accent1">
                    <a:alpha val="59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화살표: 왼쪽/오른쪽 25">
                  <a:extLst>
                    <a:ext uri="{FF2B5EF4-FFF2-40B4-BE49-F238E27FC236}">
                      <a16:creationId xmlns:a16="http://schemas.microsoft.com/office/drawing/2014/main" id="{0B83DB0A-FB8C-B0B2-2D40-6240DABD59D9}"/>
                    </a:ext>
                  </a:extLst>
                </p:cNvPr>
                <p:cNvSpPr/>
                <p:nvPr/>
              </p:nvSpPr>
              <p:spPr>
                <a:xfrm>
                  <a:off x="3833560" y="3611241"/>
                  <a:ext cx="606548" cy="81915"/>
                </a:xfrm>
                <a:prstGeom prst="left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화살표: 왼쪽/오른쪽 26">
                  <a:extLst>
                    <a:ext uri="{FF2B5EF4-FFF2-40B4-BE49-F238E27FC236}">
                      <a16:creationId xmlns:a16="http://schemas.microsoft.com/office/drawing/2014/main" id="{B9449D04-8FE4-1A24-1FD0-59D4CB241E89}"/>
                    </a:ext>
                  </a:extLst>
                </p:cNvPr>
                <p:cNvSpPr/>
                <p:nvPr/>
              </p:nvSpPr>
              <p:spPr>
                <a:xfrm rot="18756204">
                  <a:off x="4646823" y="3534855"/>
                  <a:ext cx="275284" cy="71028"/>
                </a:xfrm>
                <a:prstGeom prst="left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5221785-17BC-2A17-E4C2-7C35BBEF3DD2}"/>
                    </a:ext>
                  </a:extLst>
                </p:cNvPr>
                <p:cNvSpPr/>
                <p:nvPr/>
              </p:nvSpPr>
              <p:spPr>
                <a:xfrm>
                  <a:off x="4346490" y="3465195"/>
                  <a:ext cx="68031" cy="680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68C8127-FC56-D438-B2A9-A798B237BB9D}"/>
                    </a:ext>
                  </a:extLst>
                </p:cNvPr>
                <p:cNvSpPr/>
                <p:nvPr/>
              </p:nvSpPr>
              <p:spPr>
                <a:xfrm rot="151808">
                  <a:off x="4726854" y="3416641"/>
                  <a:ext cx="45719" cy="680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8090EFC2-1862-9180-4480-AAAB0A6A6A95}"/>
                  </a:ext>
                </a:extLst>
              </p:cNvPr>
              <p:cNvGrpSpPr/>
              <p:nvPr/>
            </p:nvGrpSpPr>
            <p:grpSpPr>
              <a:xfrm>
                <a:off x="1794367" y="4441585"/>
                <a:ext cx="817472" cy="453467"/>
                <a:chOff x="1701257" y="5720715"/>
                <a:chExt cx="506630" cy="273807"/>
              </a:xfrm>
            </p:grpSpPr>
            <p:sp>
              <p:nvSpPr>
                <p:cNvPr id="20" name="화살표: 위로 구부러짐 19">
                  <a:extLst>
                    <a:ext uri="{FF2B5EF4-FFF2-40B4-BE49-F238E27FC236}">
                      <a16:creationId xmlns:a16="http://schemas.microsoft.com/office/drawing/2014/main" id="{2A598FD1-D762-583E-41FD-1D16DA754309}"/>
                    </a:ext>
                  </a:extLst>
                </p:cNvPr>
                <p:cNvSpPr/>
                <p:nvPr/>
              </p:nvSpPr>
              <p:spPr>
                <a:xfrm>
                  <a:off x="1701257" y="5819391"/>
                  <a:ext cx="506630" cy="139319"/>
                </a:xfrm>
                <a:prstGeom prst="curvedUpArrow">
                  <a:avLst>
                    <a:gd name="adj1" fmla="val 25000"/>
                    <a:gd name="adj2" fmla="val 89387"/>
                    <a:gd name="adj3" fmla="val 25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화살표: 위로 구부러짐 20">
                  <a:extLst>
                    <a:ext uri="{FF2B5EF4-FFF2-40B4-BE49-F238E27FC236}">
                      <a16:creationId xmlns:a16="http://schemas.microsoft.com/office/drawing/2014/main" id="{51D09E78-DB72-CA0E-2516-0596FD28D775}"/>
                    </a:ext>
                  </a:extLst>
                </p:cNvPr>
                <p:cNvSpPr/>
                <p:nvPr/>
              </p:nvSpPr>
              <p:spPr>
                <a:xfrm>
                  <a:off x="1859280" y="5720715"/>
                  <a:ext cx="152789" cy="273807"/>
                </a:xfrm>
                <a:prstGeom prst="curvedUpArrow">
                  <a:avLst>
                    <a:gd name="adj1" fmla="val 25000"/>
                    <a:gd name="adj2" fmla="val 50000"/>
                    <a:gd name="adj3" fmla="val 25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순서도: 지연 18">
                <a:extLst>
                  <a:ext uri="{FF2B5EF4-FFF2-40B4-BE49-F238E27FC236}">
                    <a16:creationId xmlns:a16="http://schemas.microsoft.com/office/drawing/2014/main" id="{C63AB1E5-8B27-39F4-64D3-2B6E292CD380}"/>
                  </a:ext>
                </a:extLst>
              </p:cNvPr>
              <p:cNvSpPr/>
              <p:nvPr/>
            </p:nvSpPr>
            <p:spPr>
              <a:xfrm>
                <a:off x="2120616" y="4432883"/>
                <a:ext cx="350521" cy="164170"/>
              </a:xfrm>
              <a:prstGeom prst="flowChartDelay">
                <a:avLst/>
              </a:prstGeom>
              <a:solidFill>
                <a:schemeClr val="accent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A26217-46B0-0589-3967-CA50D83DCDB8}"/>
                </a:ext>
              </a:extLst>
            </p:cNvPr>
            <p:cNvSpPr txBox="1"/>
            <p:nvPr/>
          </p:nvSpPr>
          <p:spPr>
            <a:xfrm>
              <a:off x="2526738" y="2761600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엔진 마운트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FEF82AA-90DD-4EE1-24EB-EFB5FDC1356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816334" y="3038599"/>
              <a:ext cx="1214709" cy="1024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E68451A-BDD3-4D93-01BD-B75E89F7D382}"/>
                </a:ext>
              </a:extLst>
            </p:cNvPr>
            <p:cNvCxnSpPr>
              <a:cxnSpLocks/>
              <a:stCxn id="32" idx="2"/>
              <a:endCxn id="11" idx="1"/>
            </p:cNvCxnSpPr>
            <p:nvPr/>
          </p:nvCxnSpPr>
          <p:spPr>
            <a:xfrm>
              <a:off x="3031043" y="3038599"/>
              <a:ext cx="413797" cy="6813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DAABFCE-FD36-20FB-B285-3D76A20270A6}"/>
                </a:ext>
              </a:extLst>
            </p:cNvPr>
            <p:cNvSpPr/>
            <p:nvPr/>
          </p:nvSpPr>
          <p:spPr>
            <a:xfrm>
              <a:off x="1371181" y="2937316"/>
              <a:ext cx="737616" cy="14361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8EE0E7E6-8260-0253-0DDC-B39A59322E40}"/>
              </a:ext>
            </a:extLst>
          </p:cNvPr>
          <p:cNvSpPr/>
          <p:nvPr/>
        </p:nvSpPr>
        <p:spPr>
          <a:xfrm>
            <a:off x="7674234" y="3590022"/>
            <a:ext cx="605721" cy="909623"/>
          </a:xfrm>
          <a:prstGeom prst="rightArrow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F1A09C2-2305-C8CD-655F-0AEDE539277A}"/>
              </a:ext>
            </a:extLst>
          </p:cNvPr>
          <p:cNvSpPr txBox="1">
            <a:spLocks/>
          </p:cNvSpPr>
          <p:nvPr/>
        </p:nvSpPr>
        <p:spPr>
          <a:xfrm>
            <a:off x="5057655" y="3138936"/>
            <a:ext cx="2531147" cy="1817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관련 사전 정보 부족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여러 번 실험 필요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제작 시간 및 비용 증가</a:t>
            </a:r>
            <a:endParaRPr lang="en-US" altLang="ko-KR" sz="16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2D3239D-A524-55EC-F5DE-470936C86CF8}"/>
              </a:ext>
            </a:extLst>
          </p:cNvPr>
          <p:cNvSpPr/>
          <p:nvPr/>
        </p:nvSpPr>
        <p:spPr>
          <a:xfrm>
            <a:off x="8363213" y="1954682"/>
            <a:ext cx="2828664" cy="4071387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8C3D93-76EF-BB73-3A97-B1BEE42775FF}"/>
              </a:ext>
            </a:extLst>
          </p:cNvPr>
          <p:cNvSpPr txBox="1"/>
          <p:nvPr/>
        </p:nvSpPr>
        <p:spPr>
          <a:xfrm>
            <a:off x="9182670" y="1585350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연구 목적</a:t>
            </a: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6C6EC9B8-368E-B7CD-58D4-7D9A2E702050}"/>
              </a:ext>
            </a:extLst>
          </p:cNvPr>
          <p:cNvSpPr txBox="1">
            <a:spLocks/>
          </p:cNvSpPr>
          <p:nvPr/>
        </p:nvSpPr>
        <p:spPr>
          <a:xfrm>
            <a:off x="8437206" y="3372499"/>
            <a:ext cx="2685847" cy="1583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시뮬레이터를 통해 사전필요 데이터 수집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시뮬레이션 내 제어 모델 제안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8370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E35B72-642E-B37A-4AC0-9D20B5A3D785}"/>
              </a:ext>
            </a:extLst>
          </p:cNvPr>
          <p:cNvGrpSpPr/>
          <p:nvPr/>
        </p:nvGrpSpPr>
        <p:grpSpPr>
          <a:xfrm>
            <a:off x="1009394" y="2145249"/>
            <a:ext cx="1866901" cy="3761373"/>
            <a:chOff x="1237866" y="2014043"/>
            <a:chExt cx="2086970" cy="42047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98A84D-5D06-A02D-4E02-4A6556946902}"/>
                </a:ext>
              </a:extLst>
            </p:cNvPr>
            <p:cNvSpPr/>
            <p:nvPr/>
          </p:nvSpPr>
          <p:spPr>
            <a:xfrm>
              <a:off x="1237866" y="2014043"/>
              <a:ext cx="2086970" cy="4180076"/>
            </a:xfrm>
            <a:prstGeom prst="rect">
              <a:avLst/>
            </a:prstGeom>
            <a:solidFill>
              <a:schemeClr val="accent2">
                <a:alpha val="9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65F808F-5FBA-3560-0FDA-AFCFA05718DA}"/>
                </a:ext>
              </a:extLst>
            </p:cNvPr>
            <p:cNvGrpSpPr/>
            <p:nvPr/>
          </p:nvGrpSpPr>
          <p:grpSpPr>
            <a:xfrm rot="16200000">
              <a:off x="597996" y="3539032"/>
              <a:ext cx="3341194" cy="947993"/>
              <a:chOff x="2981960" y="2100579"/>
              <a:chExt cx="2727960" cy="1092200"/>
            </a:xfrm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86C7A235-CEF1-6547-6D78-D146F6EAA2BF}"/>
                  </a:ext>
                </a:extLst>
              </p:cNvPr>
              <p:cNvSpPr/>
              <p:nvPr/>
            </p:nvSpPr>
            <p:spPr>
              <a:xfrm>
                <a:off x="5049520" y="2407920"/>
                <a:ext cx="660400" cy="477520"/>
              </a:xfrm>
              <a:custGeom>
                <a:avLst/>
                <a:gdLst>
                  <a:gd name="connsiteX0" fmla="*/ 0 w 660400"/>
                  <a:gd name="connsiteY0" fmla="*/ 0 h 477520"/>
                  <a:gd name="connsiteX1" fmla="*/ 660400 w 660400"/>
                  <a:gd name="connsiteY1" fmla="*/ 238760 h 477520"/>
                  <a:gd name="connsiteX2" fmla="*/ 0 w 660400"/>
                  <a:gd name="connsiteY2" fmla="*/ 477520 h 477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0400" h="477520">
                    <a:moveTo>
                      <a:pt x="0" y="0"/>
                    </a:moveTo>
                    <a:cubicBezTo>
                      <a:pt x="364729" y="0"/>
                      <a:pt x="660400" y="106896"/>
                      <a:pt x="660400" y="238760"/>
                    </a:cubicBezTo>
                    <a:cubicBezTo>
                      <a:pt x="660400" y="370624"/>
                      <a:pt x="364729" y="477520"/>
                      <a:pt x="0" y="47752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각형: 잘린 위쪽 모서리 10">
                <a:extLst>
                  <a:ext uri="{FF2B5EF4-FFF2-40B4-BE49-F238E27FC236}">
                    <a16:creationId xmlns:a16="http://schemas.microsoft.com/office/drawing/2014/main" id="{752E422A-475D-E939-A85D-4D4CA987E9C7}"/>
                  </a:ext>
                </a:extLst>
              </p:cNvPr>
              <p:cNvSpPr/>
              <p:nvPr/>
            </p:nvSpPr>
            <p:spPr>
              <a:xfrm rot="5400000">
                <a:off x="2656110" y="2426429"/>
                <a:ext cx="1092200" cy="440499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87F9FF6-0F86-B7F1-9577-207E154CE7CE}"/>
                  </a:ext>
                </a:extLst>
              </p:cNvPr>
              <p:cNvSpPr/>
              <p:nvPr/>
            </p:nvSpPr>
            <p:spPr>
              <a:xfrm>
                <a:off x="2981960" y="2407920"/>
                <a:ext cx="2067560" cy="4775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8E15F89-58B3-ADBF-191F-5CFAF4B88450}"/>
                </a:ext>
              </a:extLst>
            </p:cNvPr>
            <p:cNvGrpSpPr/>
            <p:nvPr/>
          </p:nvGrpSpPr>
          <p:grpSpPr>
            <a:xfrm>
              <a:off x="1867972" y="5319328"/>
              <a:ext cx="852357" cy="899476"/>
              <a:chOff x="1679637" y="5451411"/>
              <a:chExt cx="528250" cy="543111"/>
            </a:xfrm>
          </p:grpSpPr>
          <p:sp>
            <p:nvSpPr>
              <p:cNvPr id="14" name="화살표: 위로 구부러짐 13">
                <a:extLst>
                  <a:ext uri="{FF2B5EF4-FFF2-40B4-BE49-F238E27FC236}">
                    <a16:creationId xmlns:a16="http://schemas.microsoft.com/office/drawing/2014/main" id="{169C3C0F-7734-C2B6-7856-6524A9F25AC9}"/>
                  </a:ext>
                </a:extLst>
              </p:cNvPr>
              <p:cNvSpPr/>
              <p:nvPr/>
            </p:nvSpPr>
            <p:spPr>
              <a:xfrm>
                <a:off x="1701257" y="5819391"/>
                <a:ext cx="506630" cy="139319"/>
              </a:xfrm>
              <a:prstGeom prst="curvedUpArrow">
                <a:avLst>
                  <a:gd name="adj1" fmla="val 25000"/>
                  <a:gd name="adj2" fmla="val 89387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화살표: 위로 구부러짐 14">
                <a:extLst>
                  <a:ext uri="{FF2B5EF4-FFF2-40B4-BE49-F238E27FC236}">
                    <a16:creationId xmlns:a16="http://schemas.microsoft.com/office/drawing/2014/main" id="{D6835C42-3815-8420-85BF-3FE6C1080AD4}"/>
                  </a:ext>
                </a:extLst>
              </p:cNvPr>
              <p:cNvSpPr/>
              <p:nvPr/>
            </p:nvSpPr>
            <p:spPr>
              <a:xfrm>
                <a:off x="1859280" y="5720715"/>
                <a:ext cx="152789" cy="273807"/>
              </a:xfrm>
              <a:prstGeom prst="curvedUpArrow">
                <a:avLst>
                  <a:gd name="adj1" fmla="val 25000"/>
                  <a:gd name="adj2" fmla="val 50000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9DA3443-8CF6-947C-16A7-2BEB5F15F2EE}"/>
                  </a:ext>
                </a:extLst>
              </p:cNvPr>
              <p:cNvSpPr/>
              <p:nvPr/>
            </p:nvSpPr>
            <p:spPr>
              <a:xfrm>
                <a:off x="1679637" y="5451411"/>
                <a:ext cx="506630" cy="506630"/>
              </a:xfrm>
              <a:prstGeom prst="ellipse">
                <a:avLst/>
              </a:prstGeom>
              <a:solidFill>
                <a:schemeClr val="accent1">
                  <a:alpha val="3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627EB32D-8986-E73C-C0B1-75888BA61003}"/>
                </a:ext>
              </a:extLst>
            </p:cNvPr>
            <p:cNvSpPr/>
            <p:nvPr/>
          </p:nvSpPr>
          <p:spPr>
            <a:xfrm>
              <a:off x="2589776" y="4142188"/>
              <a:ext cx="167437" cy="826781"/>
            </a:xfrm>
            <a:prstGeom prst="downArrow">
              <a:avLst/>
            </a:prstGeom>
            <a:solidFill>
              <a:srgbClr val="2F559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A21F4C-90F8-2549-9E2E-9FC18FF59E76}"/>
                </a:ext>
              </a:extLst>
            </p:cNvPr>
            <p:cNvSpPr txBox="1"/>
            <p:nvPr/>
          </p:nvSpPr>
          <p:spPr>
            <a:xfrm>
              <a:off x="2685684" y="435339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중력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비행 시뮬레이터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추후 연구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개발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152E3-7E23-42EA-3B8F-3DC7279B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3E8DBAB-6240-2707-097A-2183A0874576}"/>
              </a:ext>
            </a:extLst>
          </p:cNvPr>
          <p:cNvSpPr/>
          <p:nvPr/>
        </p:nvSpPr>
        <p:spPr>
          <a:xfrm>
            <a:off x="838200" y="1954682"/>
            <a:ext cx="4658361" cy="4071387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A11FF-B9FC-3E66-46CF-48C2CB6A4E73}"/>
              </a:ext>
            </a:extLst>
          </p:cNvPr>
          <p:cNvSpPr txBox="1"/>
          <p:nvPr/>
        </p:nvSpPr>
        <p:spPr>
          <a:xfrm>
            <a:off x="2610651" y="1583866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환경 가정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65A76F-7226-240B-947B-14D99A862CE8}"/>
              </a:ext>
            </a:extLst>
          </p:cNvPr>
          <p:cNvSpPr/>
          <p:nvPr/>
        </p:nvSpPr>
        <p:spPr>
          <a:xfrm>
            <a:off x="5634954" y="1954682"/>
            <a:ext cx="3224398" cy="4071387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7FDF5-9186-AD0E-0C05-F6E6762107DB}"/>
              </a:ext>
            </a:extLst>
          </p:cNvPr>
          <p:cNvSpPr txBox="1"/>
          <p:nvPr/>
        </p:nvSpPr>
        <p:spPr>
          <a:xfrm>
            <a:off x="6739960" y="1583866"/>
            <a:ext cx="118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구현 환경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E3BB176A-7F0A-93A4-7A1F-B81C1C58B9ED}"/>
              </a:ext>
            </a:extLst>
          </p:cNvPr>
          <p:cNvSpPr txBox="1">
            <a:spLocks/>
          </p:cNvSpPr>
          <p:nvPr/>
        </p:nvSpPr>
        <p:spPr>
          <a:xfrm>
            <a:off x="2897325" y="2875269"/>
            <a:ext cx="2599236" cy="2398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원기둥에 무작위 방향의 힘이 작용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해당 힘을 상쇄시키는 방향으로 </a:t>
            </a:r>
            <a:r>
              <a:rPr lang="en-US" altLang="ko-KR" sz="1600" dirty="0"/>
              <a:t>TVC </a:t>
            </a:r>
            <a:r>
              <a:rPr lang="ko-KR" altLang="en-US" sz="1600" dirty="0"/>
              <a:t>작동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강화학습을 통해 제어 모델 제작 가능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3E99-3B37-C4CA-A5EE-61D82D121B64}"/>
              </a:ext>
            </a:extLst>
          </p:cNvPr>
          <p:cNvSpPr txBox="1"/>
          <p:nvPr/>
        </p:nvSpPr>
        <p:spPr>
          <a:xfrm>
            <a:off x="988365" y="2181061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</a:rPr>
              <a:t>무작위 방향 힘 작용 공간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693141A-4B54-0B28-E0DC-42DB16080D88}"/>
              </a:ext>
            </a:extLst>
          </p:cNvPr>
          <p:cNvSpPr txBox="1">
            <a:spLocks/>
          </p:cNvSpPr>
          <p:nvPr/>
        </p:nvSpPr>
        <p:spPr>
          <a:xfrm>
            <a:off x="5708382" y="3247243"/>
            <a:ext cx="3150969" cy="2253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미 공군 비행 훈련 프로그램에 사용될 정도로 높은 신뢰성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환경 및 강화학습을 쉽게 구현 가능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높은 접근성에 따른 다양한 레퍼런스 </a:t>
            </a:r>
            <a:endParaRPr lang="en-US" altLang="ko-KR" sz="1600" dirty="0"/>
          </a:p>
        </p:txBody>
      </p:sp>
      <p:pic>
        <p:nvPicPr>
          <p:cNvPr id="32" name="Picture 2" descr="Unity 실시간 개발 플랫폼 | 3D, 2D VR 및 AR 엔진">
            <a:extLst>
              <a:ext uri="{FF2B5EF4-FFF2-40B4-BE49-F238E27FC236}">
                <a16:creationId xmlns:a16="http://schemas.microsoft.com/office/drawing/2014/main" id="{DD2ABF7B-AFD0-7672-5832-25A73034C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30770" r="14741" b="26038"/>
          <a:stretch/>
        </p:blipFill>
        <p:spPr bwMode="auto">
          <a:xfrm>
            <a:off x="6034512" y="2207090"/>
            <a:ext cx="2425281" cy="86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AEE64D-560B-E921-62CD-FEDBC0B9087D}"/>
              </a:ext>
            </a:extLst>
          </p:cNvPr>
          <p:cNvSpPr txBox="1"/>
          <p:nvPr/>
        </p:nvSpPr>
        <p:spPr>
          <a:xfrm>
            <a:off x="781305" y="6435549"/>
            <a:ext cx="7919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https://www.saic.com/features/Simulators-Help-Pilots-Earn-Their-Wings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6EE7C-71BC-3AAA-8641-84911EB59243}"/>
              </a:ext>
            </a:extLst>
          </p:cNvPr>
          <p:cNvSpPr txBox="1"/>
          <p:nvPr/>
        </p:nvSpPr>
        <p:spPr>
          <a:xfrm>
            <a:off x="9534374" y="1583866"/>
            <a:ext cx="118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구현 방법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B94D826-250C-302E-27CA-1E52F071D796}"/>
              </a:ext>
            </a:extLst>
          </p:cNvPr>
          <p:cNvSpPr/>
          <p:nvPr/>
        </p:nvSpPr>
        <p:spPr>
          <a:xfrm>
            <a:off x="9059027" y="1954682"/>
            <a:ext cx="2140444" cy="4071387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899789-E7E3-06BD-1DA4-3CD9A06A5821}"/>
              </a:ext>
            </a:extLst>
          </p:cNvPr>
          <p:cNvSpPr/>
          <p:nvPr/>
        </p:nvSpPr>
        <p:spPr>
          <a:xfrm>
            <a:off x="9294674" y="2370514"/>
            <a:ext cx="1667965" cy="2115198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9CB7CE-5A06-9C73-A5FD-56013EF17799}"/>
              </a:ext>
            </a:extLst>
          </p:cNvPr>
          <p:cNvGrpSpPr/>
          <p:nvPr/>
        </p:nvGrpSpPr>
        <p:grpSpPr>
          <a:xfrm>
            <a:off x="9463254" y="2181061"/>
            <a:ext cx="1342752" cy="500904"/>
            <a:chOff x="7357922" y="2302214"/>
            <a:chExt cx="2636512" cy="98353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4BC8BB-A7CD-2C60-0F09-EFFFB04951FA}"/>
                </a:ext>
              </a:extLst>
            </p:cNvPr>
            <p:cNvSpPr/>
            <p:nvPr/>
          </p:nvSpPr>
          <p:spPr>
            <a:xfrm>
              <a:off x="7357922" y="2302214"/>
              <a:ext cx="2636512" cy="983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2" descr="Unity 실시간 개발 플랫폼 | 3D, 2D VR 및 AR 엔진">
              <a:extLst>
                <a:ext uri="{FF2B5EF4-FFF2-40B4-BE49-F238E27FC236}">
                  <a16:creationId xmlns:a16="http://schemas.microsoft.com/office/drawing/2014/main" id="{E6BBE410-29AA-10C7-9518-D15120ABC5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2" t="30770" r="14741" b="26038"/>
            <a:stretch/>
          </p:blipFill>
          <p:spPr bwMode="auto">
            <a:xfrm>
              <a:off x="7451541" y="2350759"/>
              <a:ext cx="2425281" cy="866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4EF7543-300A-603D-6EA4-5C109F1215FF}"/>
              </a:ext>
            </a:extLst>
          </p:cNvPr>
          <p:cNvSpPr txBox="1"/>
          <p:nvPr/>
        </p:nvSpPr>
        <p:spPr>
          <a:xfrm>
            <a:off x="9463254" y="277474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추진체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3D24D-6550-AA99-DBF8-B426E5022D2D}"/>
              </a:ext>
            </a:extLst>
          </p:cNvPr>
          <p:cNvSpPr txBox="1"/>
          <p:nvPr/>
        </p:nvSpPr>
        <p:spPr>
          <a:xfrm>
            <a:off x="9355557" y="3744702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제어 실험 진행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E3B6BE-C677-066F-6B16-CABA0FA13625}"/>
              </a:ext>
            </a:extLst>
          </p:cNvPr>
          <p:cNvSpPr txBox="1"/>
          <p:nvPr/>
        </p:nvSpPr>
        <p:spPr>
          <a:xfrm>
            <a:off x="9384566" y="4993109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최적 제어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알고리즘 확보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F936608-8A10-8BC8-EBD1-AAAF61D3C922}"/>
              </a:ext>
            </a:extLst>
          </p:cNvPr>
          <p:cNvSpPr/>
          <p:nvPr/>
        </p:nvSpPr>
        <p:spPr>
          <a:xfrm rot="5400000">
            <a:off x="9801754" y="4180961"/>
            <a:ext cx="605721" cy="909623"/>
          </a:xfrm>
          <a:prstGeom prst="rightArrow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326BC4C-5CCA-E7AF-9E01-2BB5703C07F9}"/>
              </a:ext>
            </a:extLst>
          </p:cNvPr>
          <p:cNvSpPr/>
          <p:nvPr/>
        </p:nvSpPr>
        <p:spPr>
          <a:xfrm rot="5400000">
            <a:off x="9839852" y="3194928"/>
            <a:ext cx="529523" cy="541666"/>
          </a:xfrm>
          <a:prstGeom prst="rightArrow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58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비행 시뮬레이터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추후 연구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강화 학습 알고리즘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2B979C2-3745-E70B-B0EA-3AA317149A29}"/>
              </a:ext>
            </a:extLst>
          </p:cNvPr>
          <p:cNvGrpSpPr/>
          <p:nvPr/>
        </p:nvGrpSpPr>
        <p:grpSpPr>
          <a:xfrm>
            <a:off x="3753181" y="1979778"/>
            <a:ext cx="1516499" cy="4279977"/>
            <a:chOff x="5139061" y="2071841"/>
            <a:chExt cx="1516499" cy="4279977"/>
          </a:xfrm>
        </p:grpSpPr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B836A1EF-C6F5-150B-F19B-DE2DF89FE2D2}"/>
                </a:ext>
              </a:extLst>
            </p:cNvPr>
            <p:cNvSpPr/>
            <p:nvPr/>
          </p:nvSpPr>
          <p:spPr>
            <a:xfrm rot="10800000">
              <a:off x="5539803" y="2071841"/>
              <a:ext cx="689089" cy="3988636"/>
            </a:xfrm>
            <a:prstGeom prst="downArrow">
              <a:avLst>
                <a:gd name="adj1" fmla="val 50000"/>
                <a:gd name="adj2" fmla="val 55191"/>
              </a:avLst>
            </a:prstGeom>
            <a:solidFill>
              <a:srgbClr val="2F559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E4D3230-105C-56FE-1E77-6303A6B0DA35}"/>
                </a:ext>
              </a:extLst>
            </p:cNvPr>
            <p:cNvGrpSpPr/>
            <p:nvPr/>
          </p:nvGrpSpPr>
          <p:grpSpPr>
            <a:xfrm rot="20305475">
              <a:off x="5644875" y="4788238"/>
              <a:ext cx="534747" cy="1563580"/>
              <a:chOff x="3368709" y="2213407"/>
              <a:chExt cx="746692" cy="2127136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D3DAFDB-90AA-84A7-2F95-951CB486C950}"/>
                  </a:ext>
                </a:extLst>
              </p:cNvPr>
              <p:cNvGrpSpPr/>
              <p:nvPr/>
            </p:nvGrpSpPr>
            <p:grpSpPr>
              <a:xfrm rot="15246184">
                <a:off x="3389045" y="3229331"/>
                <a:ext cx="222682" cy="263354"/>
                <a:chOff x="3306648" y="3018432"/>
                <a:chExt cx="222682" cy="263354"/>
              </a:xfrm>
            </p:grpSpPr>
            <p:sp>
              <p:nvSpPr>
                <p:cNvPr id="25" name="원호 24">
                  <a:extLst>
                    <a:ext uri="{FF2B5EF4-FFF2-40B4-BE49-F238E27FC236}">
                      <a16:creationId xmlns:a16="http://schemas.microsoft.com/office/drawing/2014/main" id="{B69FA755-1999-A7AB-2C2F-5146F9C7BE6F}"/>
                    </a:ext>
                  </a:extLst>
                </p:cNvPr>
                <p:cNvSpPr/>
                <p:nvPr/>
              </p:nvSpPr>
              <p:spPr>
                <a:xfrm rot="20774660">
                  <a:off x="3306648" y="3033658"/>
                  <a:ext cx="215062" cy="248128"/>
                </a:xfrm>
                <a:prstGeom prst="arc">
                  <a:avLst>
                    <a:gd name="adj1" fmla="val 15751888"/>
                    <a:gd name="adj2" fmla="val 19621339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원호 25">
                  <a:extLst>
                    <a:ext uri="{FF2B5EF4-FFF2-40B4-BE49-F238E27FC236}">
                      <a16:creationId xmlns:a16="http://schemas.microsoft.com/office/drawing/2014/main" id="{F92E6995-1FEC-A244-1CFC-9513321E6528}"/>
                    </a:ext>
                  </a:extLst>
                </p:cNvPr>
                <p:cNvSpPr/>
                <p:nvPr/>
              </p:nvSpPr>
              <p:spPr>
                <a:xfrm rot="20774660">
                  <a:off x="3314268" y="3018432"/>
                  <a:ext cx="215062" cy="248128"/>
                </a:xfrm>
                <a:prstGeom prst="arc">
                  <a:avLst>
                    <a:gd name="adj1" fmla="val 15751888"/>
                    <a:gd name="adj2" fmla="val 19621339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9B2EAA0-F6DD-F47C-3A7F-58F1D1BDB7DD}"/>
                  </a:ext>
                </a:extLst>
              </p:cNvPr>
              <p:cNvGrpSpPr/>
              <p:nvPr/>
            </p:nvGrpSpPr>
            <p:grpSpPr>
              <a:xfrm rot="17502662">
                <a:off x="2701309" y="2926450"/>
                <a:ext cx="2127136" cy="701049"/>
                <a:chOff x="3483670" y="3338983"/>
                <a:chExt cx="3681669" cy="1213381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E8175C23-33A8-38FB-B38D-533EB81F80CE}"/>
                    </a:ext>
                  </a:extLst>
                </p:cNvPr>
                <p:cNvGrpSpPr/>
                <p:nvPr/>
              </p:nvGrpSpPr>
              <p:grpSpPr>
                <a:xfrm>
                  <a:off x="5026660" y="3586614"/>
                  <a:ext cx="2138679" cy="622826"/>
                  <a:chOff x="2981960" y="2100579"/>
                  <a:chExt cx="2727960" cy="1092200"/>
                </a:xfrm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DDE2BD54-60F3-C700-71DB-101F5D2E4346}"/>
                      </a:ext>
                    </a:extLst>
                  </p:cNvPr>
                  <p:cNvSpPr/>
                  <p:nvPr/>
                </p:nvSpPr>
                <p:spPr>
                  <a:xfrm>
                    <a:off x="5049520" y="2407920"/>
                    <a:ext cx="660400" cy="477520"/>
                  </a:xfrm>
                  <a:custGeom>
                    <a:avLst/>
                    <a:gdLst>
                      <a:gd name="connsiteX0" fmla="*/ 0 w 660400"/>
                      <a:gd name="connsiteY0" fmla="*/ 0 h 477520"/>
                      <a:gd name="connsiteX1" fmla="*/ 660400 w 660400"/>
                      <a:gd name="connsiteY1" fmla="*/ 238760 h 477520"/>
                      <a:gd name="connsiteX2" fmla="*/ 0 w 660400"/>
                      <a:gd name="connsiteY2" fmla="*/ 477520 h 477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60400" h="477520">
                        <a:moveTo>
                          <a:pt x="0" y="0"/>
                        </a:moveTo>
                        <a:cubicBezTo>
                          <a:pt x="364729" y="0"/>
                          <a:pt x="660400" y="106896"/>
                          <a:pt x="660400" y="238760"/>
                        </a:cubicBezTo>
                        <a:cubicBezTo>
                          <a:pt x="660400" y="370624"/>
                          <a:pt x="364729" y="477520"/>
                          <a:pt x="0" y="47752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사각형: 잘린 위쪽 모서리 22">
                    <a:extLst>
                      <a:ext uri="{FF2B5EF4-FFF2-40B4-BE49-F238E27FC236}">
                        <a16:creationId xmlns:a16="http://schemas.microsoft.com/office/drawing/2014/main" id="{8472341F-1DAB-6495-4F41-FEC134AE62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56110" y="2426429"/>
                    <a:ext cx="1092200" cy="440499"/>
                  </a:xfrm>
                  <a:prstGeom prst="snip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C763D89-953C-6F7C-91F6-81F0877D0F49}"/>
                      </a:ext>
                    </a:extLst>
                  </p:cNvPr>
                  <p:cNvSpPr/>
                  <p:nvPr/>
                </p:nvSpPr>
                <p:spPr>
                  <a:xfrm>
                    <a:off x="2981960" y="2407920"/>
                    <a:ext cx="2067560" cy="47752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34155728-0B24-B84B-15FC-B9565F3DEBE0}"/>
                    </a:ext>
                  </a:extLst>
                </p:cNvPr>
                <p:cNvSpPr/>
                <p:nvPr/>
              </p:nvSpPr>
              <p:spPr>
                <a:xfrm rot="21004238">
                  <a:off x="3517486" y="3839609"/>
                  <a:ext cx="1535713" cy="389382"/>
                </a:xfrm>
                <a:custGeom>
                  <a:avLst/>
                  <a:gdLst>
                    <a:gd name="connsiteX0" fmla="*/ 365772 w 1535713"/>
                    <a:gd name="connsiteY0" fmla="*/ 0 h 721614"/>
                    <a:gd name="connsiteX1" fmla="*/ 673113 w 1535713"/>
                    <a:gd name="connsiteY1" fmla="*/ 106680 h 721614"/>
                    <a:gd name="connsiteX2" fmla="*/ 666541 w 1535713"/>
                    <a:gd name="connsiteY2" fmla="*/ 117979 h 721614"/>
                    <a:gd name="connsiteX3" fmla="*/ 685580 w 1535713"/>
                    <a:gd name="connsiteY3" fmla="*/ 122435 h 721614"/>
                    <a:gd name="connsiteX4" fmla="*/ 700799 w 1535713"/>
                    <a:gd name="connsiteY4" fmla="*/ 118873 h 721614"/>
                    <a:gd name="connsiteX5" fmla="*/ 820430 w 1535713"/>
                    <a:gd name="connsiteY5" fmla="*/ 110490 h 721614"/>
                    <a:gd name="connsiteX6" fmla="*/ 940061 w 1535713"/>
                    <a:gd name="connsiteY6" fmla="*/ 118873 h 721614"/>
                    <a:gd name="connsiteX7" fmla="*/ 1003805 w 1535713"/>
                    <a:gd name="connsiteY7" fmla="*/ 133791 h 721614"/>
                    <a:gd name="connsiteX8" fmla="*/ 1107962 w 1535713"/>
                    <a:gd name="connsiteY8" fmla="*/ 126492 h 721614"/>
                    <a:gd name="connsiteX9" fmla="*/ 1415303 w 1535713"/>
                    <a:gd name="connsiteY9" fmla="*/ 233172 h 721614"/>
                    <a:gd name="connsiteX10" fmla="*/ 1406264 w 1535713"/>
                    <a:gd name="connsiteY10" fmla="*/ 248713 h 721614"/>
                    <a:gd name="connsiteX11" fmla="*/ 1445695 w 1535713"/>
                    <a:gd name="connsiteY11" fmla="*/ 257941 h 721614"/>
                    <a:gd name="connsiteX12" fmla="*/ 1535713 w 1535713"/>
                    <a:gd name="connsiteY12" fmla="*/ 333375 h 721614"/>
                    <a:gd name="connsiteX13" fmla="*/ 1445695 w 1535713"/>
                    <a:gd name="connsiteY13" fmla="*/ 408809 h 721614"/>
                    <a:gd name="connsiteX14" fmla="*/ 1432281 w 1535713"/>
                    <a:gd name="connsiteY14" fmla="*/ 411949 h 721614"/>
                    <a:gd name="connsiteX15" fmla="*/ 1435111 w 1535713"/>
                    <a:gd name="connsiteY15" fmla="*/ 416814 h 721614"/>
                    <a:gd name="connsiteX16" fmla="*/ 1247401 w 1535713"/>
                    <a:gd name="connsiteY16" fmla="*/ 515111 h 721614"/>
                    <a:gd name="connsiteX17" fmla="*/ 1167549 w 1535713"/>
                    <a:gd name="connsiteY17" fmla="*/ 520707 h 721614"/>
                    <a:gd name="connsiteX18" fmla="*/ 1149088 w 1535713"/>
                    <a:gd name="connsiteY18" fmla="*/ 552446 h 721614"/>
                    <a:gd name="connsiteX19" fmla="*/ 865899 w 1535713"/>
                    <a:gd name="connsiteY19" fmla="*/ 617601 h 721614"/>
                    <a:gd name="connsiteX20" fmla="*/ 732654 w 1535713"/>
                    <a:gd name="connsiteY20" fmla="*/ 607082 h 721614"/>
                    <a:gd name="connsiteX21" fmla="*/ 662941 w 1535713"/>
                    <a:gd name="connsiteY21" fmla="*/ 588095 h 721614"/>
                    <a:gd name="connsiteX22" fmla="*/ 678552 w 1535713"/>
                    <a:gd name="connsiteY22" fmla="*/ 614934 h 721614"/>
                    <a:gd name="connsiteX23" fmla="*/ 371211 w 1535713"/>
                    <a:gd name="connsiteY23" fmla="*/ 721614 h 721614"/>
                    <a:gd name="connsiteX24" fmla="*/ 63870 w 1535713"/>
                    <a:gd name="connsiteY24" fmla="*/ 614934 h 721614"/>
                    <a:gd name="connsiteX25" fmla="*/ 88022 w 1535713"/>
                    <a:gd name="connsiteY25" fmla="*/ 573409 h 721614"/>
                    <a:gd name="connsiteX26" fmla="*/ 148203 w 1535713"/>
                    <a:gd name="connsiteY26" fmla="*/ 542427 h 721614"/>
                    <a:gd name="connsiteX27" fmla="*/ 141763 w 1535713"/>
                    <a:gd name="connsiteY27" fmla="*/ 539111 h 721614"/>
                    <a:gd name="connsiteX28" fmla="*/ 117611 w 1535713"/>
                    <a:gd name="connsiteY28" fmla="*/ 497586 h 721614"/>
                    <a:gd name="connsiteX29" fmla="*/ 207629 w 1535713"/>
                    <a:gd name="connsiteY29" fmla="*/ 422152 h 721614"/>
                    <a:gd name="connsiteX30" fmla="*/ 255676 w 1535713"/>
                    <a:gd name="connsiteY30" fmla="*/ 410908 h 721614"/>
                    <a:gd name="connsiteX31" fmla="*/ 187710 w 1535713"/>
                    <a:gd name="connsiteY31" fmla="*/ 406145 h 721614"/>
                    <a:gd name="connsiteX32" fmla="*/ 0 w 1535713"/>
                    <a:gd name="connsiteY32" fmla="*/ 307848 h 721614"/>
                    <a:gd name="connsiteX33" fmla="*/ 187710 w 1535713"/>
                    <a:gd name="connsiteY33" fmla="*/ 209551 h 721614"/>
                    <a:gd name="connsiteX34" fmla="*/ 211810 w 1535713"/>
                    <a:gd name="connsiteY34" fmla="*/ 207862 h 721614"/>
                    <a:gd name="connsiteX35" fmla="*/ 217401 w 1535713"/>
                    <a:gd name="connsiteY35" fmla="*/ 198251 h 721614"/>
                    <a:gd name="connsiteX36" fmla="*/ 148449 w 1535713"/>
                    <a:gd name="connsiteY36" fmla="*/ 182114 h 721614"/>
                    <a:gd name="connsiteX37" fmla="*/ 58431 w 1535713"/>
                    <a:gd name="connsiteY37" fmla="*/ 106680 h 721614"/>
                    <a:gd name="connsiteX38" fmla="*/ 365772 w 1535713"/>
                    <a:gd name="connsiteY38" fmla="*/ 0 h 721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35713" h="721614">
                      <a:moveTo>
                        <a:pt x="365772" y="0"/>
                      </a:moveTo>
                      <a:cubicBezTo>
                        <a:pt x="535512" y="0"/>
                        <a:pt x="673113" y="47762"/>
                        <a:pt x="673113" y="106680"/>
                      </a:cubicBezTo>
                      <a:lnTo>
                        <a:pt x="666541" y="117979"/>
                      </a:lnTo>
                      <a:lnTo>
                        <a:pt x="685580" y="122435"/>
                      </a:lnTo>
                      <a:lnTo>
                        <a:pt x="700799" y="118873"/>
                      </a:lnTo>
                      <a:cubicBezTo>
                        <a:pt x="737569" y="113475"/>
                        <a:pt x="777995" y="110490"/>
                        <a:pt x="820430" y="110490"/>
                      </a:cubicBezTo>
                      <a:cubicBezTo>
                        <a:pt x="862865" y="110490"/>
                        <a:pt x="903291" y="113475"/>
                        <a:pt x="940061" y="118873"/>
                      </a:cubicBezTo>
                      <a:lnTo>
                        <a:pt x="1003805" y="133791"/>
                      </a:lnTo>
                      <a:lnTo>
                        <a:pt x="1107962" y="126492"/>
                      </a:lnTo>
                      <a:cubicBezTo>
                        <a:pt x="1277702" y="126492"/>
                        <a:pt x="1415303" y="174254"/>
                        <a:pt x="1415303" y="233172"/>
                      </a:cubicBezTo>
                      <a:lnTo>
                        <a:pt x="1406264" y="248713"/>
                      </a:lnTo>
                      <a:lnTo>
                        <a:pt x="1445695" y="257941"/>
                      </a:lnTo>
                      <a:cubicBezTo>
                        <a:pt x="1501313" y="277246"/>
                        <a:pt x="1535713" y="303916"/>
                        <a:pt x="1535713" y="333375"/>
                      </a:cubicBezTo>
                      <a:cubicBezTo>
                        <a:pt x="1535713" y="362834"/>
                        <a:pt x="1501313" y="389504"/>
                        <a:pt x="1445695" y="408809"/>
                      </a:cubicBezTo>
                      <a:lnTo>
                        <a:pt x="1432281" y="411949"/>
                      </a:lnTo>
                      <a:lnTo>
                        <a:pt x="1435111" y="416814"/>
                      </a:lnTo>
                      <a:cubicBezTo>
                        <a:pt x="1435111" y="461003"/>
                        <a:pt x="1357711" y="498916"/>
                        <a:pt x="1247401" y="515111"/>
                      </a:cubicBezTo>
                      <a:lnTo>
                        <a:pt x="1167549" y="520707"/>
                      </a:lnTo>
                      <a:lnTo>
                        <a:pt x="1149088" y="552446"/>
                      </a:lnTo>
                      <a:cubicBezTo>
                        <a:pt x="1102431" y="590735"/>
                        <a:pt x="993204" y="617601"/>
                        <a:pt x="865899" y="617601"/>
                      </a:cubicBezTo>
                      <a:cubicBezTo>
                        <a:pt x="818160" y="617601"/>
                        <a:pt x="772963" y="613823"/>
                        <a:pt x="732654" y="607082"/>
                      </a:cubicBezTo>
                      <a:lnTo>
                        <a:pt x="662941" y="588095"/>
                      </a:lnTo>
                      <a:lnTo>
                        <a:pt x="678552" y="614934"/>
                      </a:lnTo>
                      <a:cubicBezTo>
                        <a:pt x="678552" y="673852"/>
                        <a:pt x="540951" y="721614"/>
                        <a:pt x="371211" y="721614"/>
                      </a:cubicBezTo>
                      <a:cubicBezTo>
                        <a:pt x="201471" y="721614"/>
                        <a:pt x="63870" y="673852"/>
                        <a:pt x="63870" y="614934"/>
                      </a:cubicBezTo>
                      <a:cubicBezTo>
                        <a:pt x="63870" y="600205"/>
                        <a:pt x="72470" y="586172"/>
                        <a:pt x="88022" y="573409"/>
                      </a:cubicBezTo>
                      <a:lnTo>
                        <a:pt x="148203" y="542427"/>
                      </a:lnTo>
                      <a:lnTo>
                        <a:pt x="141763" y="539111"/>
                      </a:lnTo>
                      <a:cubicBezTo>
                        <a:pt x="126211" y="526348"/>
                        <a:pt x="117611" y="512316"/>
                        <a:pt x="117611" y="497586"/>
                      </a:cubicBezTo>
                      <a:cubicBezTo>
                        <a:pt x="117611" y="468127"/>
                        <a:pt x="152011" y="441457"/>
                        <a:pt x="207629" y="422152"/>
                      </a:cubicBezTo>
                      <a:lnTo>
                        <a:pt x="255676" y="410908"/>
                      </a:lnTo>
                      <a:lnTo>
                        <a:pt x="187710" y="406145"/>
                      </a:lnTo>
                      <a:cubicBezTo>
                        <a:pt x="77400" y="389950"/>
                        <a:pt x="0" y="352036"/>
                        <a:pt x="0" y="307848"/>
                      </a:cubicBezTo>
                      <a:cubicBezTo>
                        <a:pt x="0" y="263659"/>
                        <a:pt x="77400" y="225746"/>
                        <a:pt x="187710" y="209551"/>
                      </a:cubicBezTo>
                      <a:lnTo>
                        <a:pt x="211810" y="207862"/>
                      </a:lnTo>
                      <a:lnTo>
                        <a:pt x="217401" y="198251"/>
                      </a:lnTo>
                      <a:lnTo>
                        <a:pt x="148449" y="182114"/>
                      </a:lnTo>
                      <a:cubicBezTo>
                        <a:pt x="92831" y="162809"/>
                        <a:pt x="58431" y="136139"/>
                        <a:pt x="58431" y="106680"/>
                      </a:cubicBezTo>
                      <a:cubicBezTo>
                        <a:pt x="58431" y="47762"/>
                        <a:pt x="196032" y="0"/>
                        <a:pt x="365772" y="0"/>
                      </a:cubicBezTo>
                      <a:close/>
                    </a:path>
                  </a:pathLst>
                </a:custGeom>
                <a:solidFill>
                  <a:schemeClr val="bg2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55A6DA69-9A7C-8F72-E7BA-ACEDF5F54EAD}"/>
                    </a:ext>
                  </a:extLst>
                </p:cNvPr>
                <p:cNvSpPr/>
                <p:nvPr/>
              </p:nvSpPr>
              <p:spPr>
                <a:xfrm rot="723734">
                  <a:off x="3515824" y="3557349"/>
                  <a:ext cx="1535713" cy="389382"/>
                </a:xfrm>
                <a:custGeom>
                  <a:avLst/>
                  <a:gdLst>
                    <a:gd name="connsiteX0" fmla="*/ 365772 w 1535713"/>
                    <a:gd name="connsiteY0" fmla="*/ 0 h 721614"/>
                    <a:gd name="connsiteX1" fmla="*/ 673113 w 1535713"/>
                    <a:gd name="connsiteY1" fmla="*/ 106680 h 721614"/>
                    <a:gd name="connsiteX2" fmla="*/ 666541 w 1535713"/>
                    <a:gd name="connsiteY2" fmla="*/ 117979 h 721614"/>
                    <a:gd name="connsiteX3" fmla="*/ 685580 w 1535713"/>
                    <a:gd name="connsiteY3" fmla="*/ 122435 h 721614"/>
                    <a:gd name="connsiteX4" fmla="*/ 700799 w 1535713"/>
                    <a:gd name="connsiteY4" fmla="*/ 118873 h 721614"/>
                    <a:gd name="connsiteX5" fmla="*/ 820430 w 1535713"/>
                    <a:gd name="connsiteY5" fmla="*/ 110490 h 721614"/>
                    <a:gd name="connsiteX6" fmla="*/ 940061 w 1535713"/>
                    <a:gd name="connsiteY6" fmla="*/ 118873 h 721614"/>
                    <a:gd name="connsiteX7" fmla="*/ 1003805 w 1535713"/>
                    <a:gd name="connsiteY7" fmla="*/ 133791 h 721614"/>
                    <a:gd name="connsiteX8" fmla="*/ 1107962 w 1535713"/>
                    <a:gd name="connsiteY8" fmla="*/ 126492 h 721614"/>
                    <a:gd name="connsiteX9" fmla="*/ 1415303 w 1535713"/>
                    <a:gd name="connsiteY9" fmla="*/ 233172 h 721614"/>
                    <a:gd name="connsiteX10" fmla="*/ 1406264 w 1535713"/>
                    <a:gd name="connsiteY10" fmla="*/ 248713 h 721614"/>
                    <a:gd name="connsiteX11" fmla="*/ 1445695 w 1535713"/>
                    <a:gd name="connsiteY11" fmla="*/ 257941 h 721614"/>
                    <a:gd name="connsiteX12" fmla="*/ 1535713 w 1535713"/>
                    <a:gd name="connsiteY12" fmla="*/ 333375 h 721614"/>
                    <a:gd name="connsiteX13" fmla="*/ 1445695 w 1535713"/>
                    <a:gd name="connsiteY13" fmla="*/ 408809 h 721614"/>
                    <a:gd name="connsiteX14" fmla="*/ 1432281 w 1535713"/>
                    <a:gd name="connsiteY14" fmla="*/ 411949 h 721614"/>
                    <a:gd name="connsiteX15" fmla="*/ 1435111 w 1535713"/>
                    <a:gd name="connsiteY15" fmla="*/ 416814 h 721614"/>
                    <a:gd name="connsiteX16" fmla="*/ 1247401 w 1535713"/>
                    <a:gd name="connsiteY16" fmla="*/ 515111 h 721614"/>
                    <a:gd name="connsiteX17" fmla="*/ 1167549 w 1535713"/>
                    <a:gd name="connsiteY17" fmla="*/ 520707 h 721614"/>
                    <a:gd name="connsiteX18" fmla="*/ 1149088 w 1535713"/>
                    <a:gd name="connsiteY18" fmla="*/ 552446 h 721614"/>
                    <a:gd name="connsiteX19" fmla="*/ 865899 w 1535713"/>
                    <a:gd name="connsiteY19" fmla="*/ 617601 h 721614"/>
                    <a:gd name="connsiteX20" fmla="*/ 732654 w 1535713"/>
                    <a:gd name="connsiteY20" fmla="*/ 607082 h 721614"/>
                    <a:gd name="connsiteX21" fmla="*/ 662941 w 1535713"/>
                    <a:gd name="connsiteY21" fmla="*/ 588095 h 721614"/>
                    <a:gd name="connsiteX22" fmla="*/ 678552 w 1535713"/>
                    <a:gd name="connsiteY22" fmla="*/ 614934 h 721614"/>
                    <a:gd name="connsiteX23" fmla="*/ 371211 w 1535713"/>
                    <a:gd name="connsiteY23" fmla="*/ 721614 h 721614"/>
                    <a:gd name="connsiteX24" fmla="*/ 63870 w 1535713"/>
                    <a:gd name="connsiteY24" fmla="*/ 614934 h 721614"/>
                    <a:gd name="connsiteX25" fmla="*/ 88022 w 1535713"/>
                    <a:gd name="connsiteY25" fmla="*/ 573409 h 721614"/>
                    <a:gd name="connsiteX26" fmla="*/ 148203 w 1535713"/>
                    <a:gd name="connsiteY26" fmla="*/ 542427 h 721614"/>
                    <a:gd name="connsiteX27" fmla="*/ 141763 w 1535713"/>
                    <a:gd name="connsiteY27" fmla="*/ 539111 h 721614"/>
                    <a:gd name="connsiteX28" fmla="*/ 117611 w 1535713"/>
                    <a:gd name="connsiteY28" fmla="*/ 497586 h 721614"/>
                    <a:gd name="connsiteX29" fmla="*/ 207629 w 1535713"/>
                    <a:gd name="connsiteY29" fmla="*/ 422152 h 721614"/>
                    <a:gd name="connsiteX30" fmla="*/ 255676 w 1535713"/>
                    <a:gd name="connsiteY30" fmla="*/ 410908 h 721614"/>
                    <a:gd name="connsiteX31" fmla="*/ 187710 w 1535713"/>
                    <a:gd name="connsiteY31" fmla="*/ 406145 h 721614"/>
                    <a:gd name="connsiteX32" fmla="*/ 0 w 1535713"/>
                    <a:gd name="connsiteY32" fmla="*/ 307848 h 721614"/>
                    <a:gd name="connsiteX33" fmla="*/ 187710 w 1535713"/>
                    <a:gd name="connsiteY33" fmla="*/ 209551 h 721614"/>
                    <a:gd name="connsiteX34" fmla="*/ 211810 w 1535713"/>
                    <a:gd name="connsiteY34" fmla="*/ 207862 h 721614"/>
                    <a:gd name="connsiteX35" fmla="*/ 217401 w 1535713"/>
                    <a:gd name="connsiteY35" fmla="*/ 198251 h 721614"/>
                    <a:gd name="connsiteX36" fmla="*/ 148449 w 1535713"/>
                    <a:gd name="connsiteY36" fmla="*/ 182114 h 721614"/>
                    <a:gd name="connsiteX37" fmla="*/ 58431 w 1535713"/>
                    <a:gd name="connsiteY37" fmla="*/ 106680 h 721614"/>
                    <a:gd name="connsiteX38" fmla="*/ 365772 w 1535713"/>
                    <a:gd name="connsiteY38" fmla="*/ 0 h 721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35713" h="721614">
                      <a:moveTo>
                        <a:pt x="365772" y="0"/>
                      </a:moveTo>
                      <a:cubicBezTo>
                        <a:pt x="535512" y="0"/>
                        <a:pt x="673113" y="47762"/>
                        <a:pt x="673113" y="106680"/>
                      </a:cubicBezTo>
                      <a:lnTo>
                        <a:pt x="666541" y="117979"/>
                      </a:lnTo>
                      <a:lnTo>
                        <a:pt x="685580" y="122435"/>
                      </a:lnTo>
                      <a:lnTo>
                        <a:pt x="700799" y="118873"/>
                      </a:lnTo>
                      <a:cubicBezTo>
                        <a:pt x="737569" y="113475"/>
                        <a:pt x="777995" y="110490"/>
                        <a:pt x="820430" y="110490"/>
                      </a:cubicBezTo>
                      <a:cubicBezTo>
                        <a:pt x="862865" y="110490"/>
                        <a:pt x="903291" y="113475"/>
                        <a:pt x="940061" y="118873"/>
                      </a:cubicBezTo>
                      <a:lnTo>
                        <a:pt x="1003805" y="133791"/>
                      </a:lnTo>
                      <a:lnTo>
                        <a:pt x="1107962" y="126492"/>
                      </a:lnTo>
                      <a:cubicBezTo>
                        <a:pt x="1277702" y="126492"/>
                        <a:pt x="1415303" y="174254"/>
                        <a:pt x="1415303" y="233172"/>
                      </a:cubicBezTo>
                      <a:lnTo>
                        <a:pt x="1406264" y="248713"/>
                      </a:lnTo>
                      <a:lnTo>
                        <a:pt x="1445695" y="257941"/>
                      </a:lnTo>
                      <a:cubicBezTo>
                        <a:pt x="1501313" y="277246"/>
                        <a:pt x="1535713" y="303916"/>
                        <a:pt x="1535713" y="333375"/>
                      </a:cubicBezTo>
                      <a:cubicBezTo>
                        <a:pt x="1535713" y="362834"/>
                        <a:pt x="1501313" y="389504"/>
                        <a:pt x="1445695" y="408809"/>
                      </a:cubicBezTo>
                      <a:lnTo>
                        <a:pt x="1432281" y="411949"/>
                      </a:lnTo>
                      <a:lnTo>
                        <a:pt x="1435111" y="416814"/>
                      </a:lnTo>
                      <a:cubicBezTo>
                        <a:pt x="1435111" y="461003"/>
                        <a:pt x="1357711" y="498916"/>
                        <a:pt x="1247401" y="515111"/>
                      </a:cubicBezTo>
                      <a:lnTo>
                        <a:pt x="1167549" y="520707"/>
                      </a:lnTo>
                      <a:lnTo>
                        <a:pt x="1149088" y="552446"/>
                      </a:lnTo>
                      <a:cubicBezTo>
                        <a:pt x="1102431" y="590735"/>
                        <a:pt x="993204" y="617601"/>
                        <a:pt x="865899" y="617601"/>
                      </a:cubicBezTo>
                      <a:cubicBezTo>
                        <a:pt x="818160" y="617601"/>
                        <a:pt x="772963" y="613823"/>
                        <a:pt x="732654" y="607082"/>
                      </a:cubicBezTo>
                      <a:lnTo>
                        <a:pt x="662941" y="588095"/>
                      </a:lnTo>
                      <a:lnTo>
                        <a:pt x="678552" y="614934"/>
                      </a:lnTo>
                      <a:cubicBezTo>
                        <a:pt x="678552" y="673852"/>
                        <a:pt x="540951" y="721614"/>
                        <a:pt x="371211" y="721614"/>
                      </a:cubicBezTo>
                      <a:cubicBezTo>
                        <a:pt x="201471" y="721614"/>
                        <a:pt x="63870" y="673852"/>
                        <a:pt x="63870" y="614934"/>
                      </a:cubicBezTo>
                      <a:cubicBezTo>
                        <a:pt x="63870" y="600205"/>
                        <a:pt x="72470" y="586172"/>
                        <a:pt x="88022" y="573409"/>
                      </a:cubicBezTo>
                      <a:lnTo>
                        <a:pt x="148203" y="542427"/>
                      </a:lnTo>
                      <a:lnTo>
                        <a:pt x="141763" y="539111"/>
                      </a:lnTo>
                      <a:cubicBezTo>
                        <a:pt x="126211" y="526348"/>
                        <a:pt x="117611" y="512316"/>
                        <a:pt x="117611" y="497586"/>
                      </a:cubicBezTo>
                      <a:cubicBezTo>
                        <a:pt x="117611" y="468127"/>
                        <a:pt x="152011" y="441457"/>
                        <a:pt x="207629" y="422152"/>
                      </a:cubicBezTo>
                      <a:lnTo>
                        <a:pt x="255676" y="410908"/>
                      </a:lnTo>
                      <a:lnTo>
                        <a:pt x="187710" y="406145"/>
                      </a:lnTo>
                      <a:cubicBezTo>
                        <a:pt x="77400" y="389950"/>
                        <a:pt x="0" y="352036"/>
                        <a:pt x="0" y="307848"/>
                      </a:cubicBezTo>
                      <a:cubicBezTo>
                        <a:pt x="0" y="263659"/>
                        <a:pt x="77400" y="225746"/>
                        <a:pt x="187710" y="209551"/>
                      </a:cubicBezTo>
                      <a:lnTo>
                        <a:pt x="211810" y="207862"/>
                      </a:lnTo>
                      <a:lnTo>
                        <a:pt x="217401" y="198251"/>
                      </a:lnTo>
                      <a:lnTo>
                        <a:pt x="148449" y="182114"/>
                      </a:lnTo>
                      <a:cubicBezTo>
                        <a:pt x="92831" y="162809"/>
                        <a:pt x="58431" y="136139"/>
                        <a:pt x="58431" y="106680"/>
                      </a:cubicBezTo>
                      <a:cubicBezTo>
                        <a:pt x="58431" y="47762"/>
                        <a:pt x="196032" y="0"/>
                        <a:pt x="365772" y="0"/>
                      </a:cubicBezTo>
                      <a:close/>
                    </a:path>
                  </a:pathLst>
                </a:custGeom>
                <a:solidFill>
                  <a:schemeClr val="bg2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3560CB9D-DE4A-C452-622F-8E3B263EC087}"/>
                    </a:ext>
                  </a:extLst>
                </p:cNvPr>
                <p:cNvCxnSpPr>
                  <a:cxnSpLocks/>
                  <a:endCxn id="17" idx="12"/>
                </p:cNvCxnSpPr>
                <p:nvPr/>
              </p:nvCxnSpPr>
              <p:spPr>
                <a:xfrm rot="4805410" flipV="1">
                  <a:off x="4117493" y="3124666"/>
                  <a:ext cx="282184" cy="153248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99A7897-6F4E-2AB6-EB55-D2EF3DB86C98}"/>
                    </a:ext>
                  </a:extLst>
                </p:cNvPr>
                <p:cNvCxnSpPr>
                  <a:cxnSpLocks/>
                  <a:endCxn id="17" idx="12"/>
                </p:cNvCxnSpPr>
                <p:nvPr/>
              </p:nvCxnSpPr>
              <p:spPr>
                <a:xfrm rot="4805410" flipH="1" flipV="1">
                  <a:off x="4281521" y="3295186"/>
                  <a:ext cx="38865" cy="1502553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F25A6D0-7528-D2F3-A8EB-8B62F91BB2E9}"/>
                    </a:ext>
                  </a:extLst>
                </p:cNvPr>
                <p:cNvCxnSpPr>
                  <a:cxnSpLocks/>
                  <a:stCxn id="17" idx="32"/>
                  <a:endCxn id="17" idx="12"/>
                </p:cNvCxnSpPr>
                <p:nvPr/>
              </p:nvCxnSpPr>
              <p:spPr>
                <a:xfrm rot="4805410" flipV="1">
                  <a:off x="3994529" y="3021322"/>
                  <a:ext cx="587368" cy="141901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CCA12AE1-E4D3-9B0A-B283-596EFA48E97A}"/>
                    </a:ext>
                  </a:extLst>
                </p:cNvPr>
                <p:cNvSpPr/>
                <p:nvPr/>
              </p:nvSpPr>
              <p:spPr>
                <a:xfrm>
                  <a:off x="3483670" y="3338983"/>
                  <a:ext cx="1535713" cy="1213381"/>
                </a:xfrm>
                <a:custGeom>
                  <a:avLst/>
                  <a:gdLst>
                    <a:gd name="connsiteX0" fmla="*/ 365772 w 1535713"/>
                    <a:gd name="connsiteY0" fmla="*/ 0 h 721614"/>
                    <a:gd name="connsiteX1" fmla="*/ 673113 w 1535713"/>
                    <a:gd name="connsiteY1" fmla="*/ 106680 h 721614"/>
                    <a:gd name="connsiteX2" fmla="*/ 666541 w 1535713"/>
                    <a:gd name="connsiteY2" fmla="*/ 117979 h 721614"/>
                    <a:gd name="connsiteX3" fmla="*/ 685580 w 1535713"/>
                    <a:gd name="connsiteY3" fmla="*/ 122435 h 721614"/>
                    <a:gd name="connsiteX4" fmla="*/ 700799 w 1535713"/>
                    <a:gd name="connsiteY4" fmla="*/ 118873 h 721614"/>
                    <a:gd name="connsiteX5" fmla="*/ 820430 w 1535713"/>
                    <a:gd name="connsiteY5" fmla="*/ 110490 h 721614"/>
                    <a:gd name="connsiteX6" fmla="*/ 940061 w 1535713"/>
                    <a:gd name="connsiteY6" fmla="*/ 118873 h 721614"/>
                    <a:gd name="connsiteX7" fmla="*/ 1003805 w 1535713"/>
                    <a:gd name="connsiteY7" fmla="*/ 133791 h 721614"/>
                    <a:gd name="connsiteX8" fmla="*/ 1107962 w 1535713"/>
                    <a:gd name="connsiteY8" fmla="*/ 126492 h 721614"/>
                    <a:gd name="connsiteX9" fmla="*/ 1415303 w 1535713"/>
                    <a:gd name="connsiteY9" fmla="*/ 233172 h 721614"/>
                    <a:gd name="connsiteX10" fmla="*/ 1406264 w 1535713"/>
                    <a:gd name="connsiteY10" fmla="*/ 248713 h 721614"/>
                    <a:gd name="connsiteX11" fmla="*/ 1445695 w 1535713"/>
                    <a:gd name="connsiteY11" fmla="*/ 257941 h 721614"/>
                    <a:gd name="connsiteX12" fmla="*/ 1535713 w 1535713"/>
                    <a:gd name="connsiteY12" fmla="*/ 333375 h 721614"/>
                    <a:gd name="connsiteX13" fmla="*/ 1445695 w 1535713"/>
                    <a:gd name="connsiteY13" fmla="*/ 408809 h 721614"/>
                    <a:gd name="connsiteX14" fmla="*/ 1432281 w 1535713"/>
                    <a:gd name="connsiteY14" fmla="*/ 411949 h 721614"/>
                    <a:gd name="connsiteX15" fmla="*/ 1435111 w 1535713"/>
                    <a:gd name="connsiteY15" fmla="*/ 416814 h 721614"/>
                    <a:gd name="connsiteX16" fmla="*/ 1247401 w 1535713"/>
                    <a:gd name="connsiteY16" fmla="*/ 515111 h 721614"/>
                    <a:gd name="connsiteX17" fmla="*/ 1167549 w 1535713"/>
                    <a:gd name="connsiteY17" fmla="*/ 520707 h 721614"/>
                    <a:gd name="connsiteX18" fmla="*/ 1149088 w 1535713"/>
                    <a:gd name="connsiteY18" fmla="*/ 552446 h 721614"/>
                    <a:gd name="connsiteX19" fmla="*/ 865899 w 1535713"/>
                    <a:gd name="connsiteY19" fmla="*/ 617601 h 721614"/>
                    <a:gd name="connsiteX20" fmla="*/ 732654 w 1535713"/>
                    <a:gd name="connsiteY20" fmla="*/ 607082 h 721614"/>
                    <a:gd name="connsiteX21" fmla="*/ 662941 w 1535713"/>
                    <a:gd name="connsiteY21" fmla="*/ 588095 h 721614"/>
                    <a:gd name="connsiteX22" fmla="*/ 678552 w 1535713"/>
                    <a:gd name="connsiteY22" fmla="*/ 614934 h 721614"/>
                    <a:gd name="connsiteX23" fmla="*/ 371211 w 1535713"/>
                    <a:gd name="connsiteY23" fmla="*/ 721614 h 721614"/>
                    <a:gd name="connsiteX24" fmla="*/ 63870 w 1535713"/>
                    <a:gd name="connsiteY24" fmla="*/ 614934 h 721614"/>
                    <a:gd name="connsiteX25" fmla="*/ 88022 w 1535713"/>
                    <a:gd name="connsiteY25" fmla="*/ 573409 h 721614"/>
                    <a:gd name="connsiteX26" fmla="*/ 148203 w 1535713"/>
                    <a:gd name="connsiteY26" fmla="*/ 542427 h 721614"/>
                    <a:gd name="connsiteX27" fmla="*/ 141763 w 1535713"/>
                    <a:gd name="connsiteY27" fmla="*/ 539111 h 721614"/>
                    <a:gd name="connsiteX28" fmla="*/ 117611 w 1535713"/>
                    <a:gd name="connsiteY28" fmla="*/ 497586 h 721614"/>
                    <a:gd name="connsiteX29" fmla="*/ 207629 w 1535713"/>
                    <a:gd name="connsiteY29" fmla="*/ 422152 h 721614"/>
                    <a:gd name="connsiteX30" fmla="*/ 255676 w 1535713"/>
                    <a:gd name="connsiteY30" fmla="*/ 410908 h 721614"/>
                    <a:gd name="connsiteX31" fmla="*/ 187710 w 1535713"/>
                    <a:gd name="connsiteY31" fmla="*/ 406145 h 721614"/>
                    <a:gd name="connsiteX32" fmla="*/ 0 w 1535713"/>
                    <a:gd name="connsiteY32" fmla="*/ 307848 h 721614"/>
                    <a:gd name="connsiteX33" fmla="*/ 187710 w 1535713"/>
                    <a:gd name="connsiteY33" fmla="*/ 209551 h 721614"/>
                    <a:gd name="connsiteX34" fmla="*/ 211810 w 1535713"/>
                    <a:gd name="connsiteY34" fmla="*/ 207862 h 721614"/>
                    <a:gd name="connsiteX35" fmla="*/ 217401 w 1535713"/>
                    <a:gd name="connsiteY35" fmla="*/ 198251 h 721614"/>
                    <a:gd name="connsiteX36" fmla="*/ 148449 w 1535713"/>
                    <a:gd name="connsiteY36" fmla="*/ 182114 h 721614"/>
                    <a:gd name="connsiteX37" fmla="*/ 58431 w 1535713"/>
                    <a:gd name="connsiteY37" fmla="*/ 106680 h 721614"/>
                    <a:gd name="connsiteX38" fmla="*/ 365772 w 1535713"/>
                    <a:gd name="connsiteY38" fmla="*/ 0 h 721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35713" h="721614">
                      <a:moveTo>
                        <a:pt x="365772" y="0"/>
                      </a:moveTo>
                      <a:cubicBezTo>
                        <a:pt x="535512" y="0"/>
                        <a:pt x="673113" y="47762"/>
                        <a:pt x="673113" y="106680"/>
                      </a:cubicBezTo>
                      <a:lnTo>
                        <a:pt x="666541" y="117979"/>
                      </a:lnTo>
                      <a:lnTo>
                        <a:pt x="685580" y="122435"/>
                      </a:lnTo>
                      <a:lnTo>
                        <a:pt x="700799" y="118873"/>
                      </a:lnTo>
                      <a:cubicBezTo>
                        <a:pt x="737569" y="113475"/>
                        <a:pt x="777995" y="110490"/>
                        <a:pt x="820430" y="110490"/>
                      </a:cubicBezTo>
                      <a:cubicBezTo>
                        <a:pt x="862865" y="110490"/>
                        <a:pt x="903291" y="113475"/>
                        <a:pt x="940061" y="118873"/>
                      </a:cubicBezTo>
                      <a:lnTo>
                        <a:pt x="1003805" y="133791"/>
                      </a:lnTo>
                      <a:lnTo>
                        <a:pt x="1107962" y="126492"/>
                      </a:lnTo>
                      <a:cubicBezTo>
                        <a:pt x="1277702" y="126492"/>
                        <a:pt x="1415303" y="174254"/>
                        <a:pt x="1415303" y="233172"/>
                      </a:cubicBezTo>
                      <a:lnTo>
                        <a:pt x="1406264" y="248713"/>
                      </a:lnTo>
                      <a:lnTo>
                        <a:pt x="1445695" y="257941"/>
                      </a:lnTo>
                      <a:cubicBezTo>
                        <a:pt x="1501313" y="277246"/>
                        <a:pt x="1535713" y="303916"/>
                        <a:pt x="1535713" y="333375"/>
                      </a:cubicBezTo>
                      <a:cubicBezTo>
                        <a:pt x="1535713" y="362834"/>
                        <a:pt x="1501313" y="389504"/>
                        <a:pt x="1445695" y="408809"/>
                      </a:cubicBezTo>
                      <a:lnTo>
                        <a:pt x="1432281" y="411949"/>
                      </a:lnTo>
                      <a:lnTo>
                        <a:pt x="1435111" y="416814"/>
                      </a:lnTo>
                      <a:cubicBezTo>
                        <a:pt x="1435111" y="461003"/>
                        <a:pt x="1357711" y="498916"/>
                        <a:pt x="1247401" y="515111"/>
                      </a:cubicBezTo>
                      <a:lnTo>
                        <a:pt x="1167549" y="520707"/>
                      </a:lnTo>
                      <a:lnTo>
                        <a:pt x="1149088" y="552446"/>
                      </a:lnTo>
                      <a:cubicBezTo>
                        <a:pt x="1102431" y="590735"/>
                        <a:pt x="993204" y="617601"/>
                        <a:pt x="865899" y="617601"/>
                      </a:cubicBezTo>
                      <a:cubicBezTo>
                        <a:pt x="818160" y="617601"/>
                        <a:pt x="772963" y="613823"/>
                        <a:pt x="732654" y="607082"/>
                      </a:cubicBezTo>
                      <a:lnTo>
                        <a:pt x="662941" y="588095"/>
                      </a:lnTo>
                      <a:lnTo>
                        <a:pt x="678552" y="614934"/>
                      </a:lnTo>
                      <a:cubicBezTo>
                        <a:pt x="678552" y="673852"/>
                        <a:pt x="540951" y="721614"/>
                        <a:pt x="371211" y="721614"/>
                      </a:cubicBezTo>
                      <a:cubicBezTo>
                        <a:pt x="201471" y="721614"/>
                        <a:pt x="63870" y="673852"/>
                        <a:pt x="63870" y="614934"/>
                      </a:cubicBezTo>
                      <a:cubicBezTo>
                        <a:pt x="63870" y="600205"/>
                        <a:pt x="72470" y="586172"/>
                        <a:pt x="88022" y="573409"/>
                      </a:cubicBezTo>
                      <a:lnTo>
                        <a:pt x="148203" y="542427"/>
                      </a:lnTo>
                      <a:lnTo>
                        <a:pt x="141763" y="539111"/>
                      </a:lnTo>
                      <a:cubicBezTo>
                        <a:pt x="126211" y="526348"/>
                        <a:pt x="117611" y="512316"/>
                        <a:pt x="117611" y="497586"/>
                      </a:cubicBezTo>
                      <a:cubicBezTo>
                        <a:pt x="117611" y="468127"/>
                        <a:pt x="152011" y="441457"/>
                        <a:pt x="207629" y="422152"/>
                      </a:cubicBezTo>
                      <a:lnTo>
                        <a:pt x="255676" y="410908"/>
                      </a:lnTo>
                      <a:lnTo>
                        <a:pt x="187710" y="406145"/>
                      </a:lnTo>
                      <a:cubicBezTo>
                        <a:pt x="77400" y="389950"/>
                        <a:pt x="0" y="352036"/>
                        <a:pt x="0" y="307848"/>
                      </a:cubicBezTo>
                      <a:cubicBezTo>
                        <a:pt x="0" y="263659"/>
                        <a:pt x="77400" y="225746"/>
                        <a:pt x="187710" y="209551"/>
                      </a:cubicBezTo>
                      <a:lnTo>
                        <a:pt x="211810" y="207862"/>
                      </a:lnTo>
                      <a:lnTo>
                        <a:pt x="217401" y="198251"/>
                      </a:lnTo>
                      <a:lnTo>
                        <a:pt x="148449" y="182114"/>
                      </a:lnTo>
                      <a:cubicBezTo>
                        <a:pt x="92831" y="162809"/>
                        <a:pt x="58431" y="136139"/>
                        <a:pt x="58431" y="106680"/>
                      </a:cubicBezTo>
                      <a:cubicBezTo>
                        <a:pt x="58431" y="47762"/>
                        <a:pt x="196032" y="0"/>
                        <a:pt x="365772" y="0"/>
                      </a:cubicBezTo>
                      <a:close/>
                    </a:path>
                  </a:pathLst>
                </a:custGeom>
                <a:solidFill>
                  <a:schemeClr val="tx1">
                    <a:alpha val="2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46EF53D-0AAE-706F-70DA-0F2D883408AD}"/>
                  </a:ext>
                </a:extLst>
              </p:cNvPr>
              <p:cNvGrpSpPr/>
              <p:nvPr/>
            </p:nvGrpSpPr>
            <p:grpSpPr>
              <a:xfrm rot="5400000">
                <a:off x="3714599" y="3411665"/>
                <a:ext cx="222683" cy="263355"/>
                <a:chOff x="3259129" y="2936135"/>
                <a:chExt cx="222683" cy="263355"/>
              </a:xfrm>
            </p:grpSpPr>
            <p:sp>
              <p:nvSpPr>
                <p:cNvPr id="13" name="원호 12">
                  <a:extLst>
                    <a:ext uri="{FF2B5EF4-FFF2-40B4-BE49-F238E27FC236}">
                      <a16:creationId xmlns:a16="http://schemas.microsoft.com/office/drawing/2014/main" id="{CD454455-61F7-71E1-F061-5FE251E9A6A5}"/>
                    </a:ext>
                  </a:extLst>
                </p:cNvPr>
                <p:cNvSpPr/>
                <p:nvPr/>
              </p:nvSpPr>
              <p:spPr>
                <a:xfrm>
                  <a:off x="3259129" y="2951362"/>
                  <a:ext cx="215062" cy="248128"/>
                </a:xfrm>
                <a:prstGeom prst="arc">
                  <a:avLst>
                    <a:gd name="adj1" fmla="val 15751888"/>
                    <a:gd name="adj2" fmla="val 19621339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원호 13">
                  <a:extLst>
                    <a:ext uri="{FF2B5EF4-FFF2-40B4-BE49-F238E27FC236}">
                      <a16:creationId xmlns:a16="http://schemas.microsoft.com/office/drawing/2014/main" id="{81BA05F7-5552-610B-1FEF-523F8CED6B6F}"/>
                    </a:ext>
                  </a:extLst>
                </p:cNvPr>
                <p:cNvSpPr/>
                <p:nvPr/>
              </p:nvSpPr>
              <p:spPr>
                <a:xfrm>
                  <a:off x="3266750" y="2936135"/>
                  <a:ext cx="215062" cy="248128"/>
                </a:xfrm>
                <a:prstGeom prst="arc">
                  <a:avLst>
                    <a:gd name="adj1" fmla="val 15751888"/>
                    <a:gd name="adj2" fmla="val 19621339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4144A0-42C1-DCB4-61EF-D76928FA1B40}"/>
                </a:ext>
              </a:extLst>
            </p:cNvPr>
            <p:cNvSpPr txBox="1"/>
            <p:nvPr/>
          </p:nvSpPr>
          <p:spPr>
            <a:xfrm rot="5400000">
              <a:off x="5456988" y="2680102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최적 경로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FD886D1-6F03-65AC-E843-60978799A7E1}"/>
                </a:ext>
              </a:extLst>
            </p:cNvPr>
            <p:cNvSpPr/>
            <p:nvPr/>
          </p:nvSpPr>
          <p:spPr>
            <a:xfrm>
              <a:off x="5476847" y="3334911"/>
              <a:ext cx="853735" cy="188177"/>
            </a:xfrm>
            <a:prstGeom prst="rect">
              <a:avLst/>
            </a:prstGeom>
            <a:solidFill>
              <a:schemeClr val="accent6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보상 지점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9485DF-C664-D792-4681-B84DA8EB0D5B}"/>
                </a:ext>
              </a:extLst>
            </p:cNvPr>
            <p:cNvSpPr/>
            <p:nvPr/>
          </p:nvSpPr>
          <p:spPr>
            <a:xfrm>
              <a:off x="5139061" y="4237251"/>
              <a:ext cx="1516499" cy="188177"/>
            </a:xfrm>
            <a:prstGeom prst="rect">
              <a:avLst/>
            </a:prstGeom>
            <a:solidFill>
              <a:schemeClr val="accent6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보상 지점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E3BE8E5-71C7-6834-C1F9-5D3A15EC3209}"/>
                </a:ext>
              </a:extLst>
            </p:cNvPr>
            <p:cNvSpPr/>
            <p:nvPr/>
          </p:nvSpPr>
          <p:spPr>
            <a:xfrm>
              <a:off x="5370868" y="3760823"/>
              <a:ext cx="1065694" cy="188177"/>
            </a:xfrm>
            <a:prstGeom prst="rect">
              <a:avLst/>
            </a:prstGeom>
            <a:solidFill>
              <a:schemeClr val="accent6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보상 지점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86DB8E3-657B-DD68-4868-BAF135F0AF92}"/>
              </a:ext>
            </a:extLst>
          </p:cNvPr>
          <p:cNvGrpSpPr/>
          <p:nvPr/>
        </p:nvGrpSpPr>
        <p:grpSpPr>
          <a:xfrm>
            <a:off x="911142" y="2299178"/>
            <a:ext cx="1866901" cy="3761373"/>
            <a:chOff x="1237866" y="2014043"/>
            <a:chExt cx="2086970" cy="420476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FAA5182-9678-FA00-A794-0A642E0EA374}"/>
                </a:ext>
              </a:extLst>
            </p:cNvPr>
            <p:cNvSpPr/>
            <p:nvPr/>
          </p:nvSpPr>
          <p:spPr>
            <a:xfrm>
              <a:off x="1237866" y="2014043"/>
              <a:ext cx="2086970" cy="4180076"/>
            </a:xfrm>
            <a:prstGeom prst="rect">
              <a:avLst/>
            </a:prstGeom>
            <a:solidFill>
              <a:schemeClr val="accent2">
                <a:alpha val="9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714CEB7-35EF-B16E-9235-E4073841C9F1}"/>
                </a:ext>
              </a:extLst>
            </p:cNvPr>
            <p:cNvGrpSpPr/>
            <p:nvPr/>
          </p:nvGrpSpPr>
          <p:grpSpPr>
            <a:xfrm rot="16200000">
              <a:off x="597996" y="3539032"/>
              <a:ext cx="3341194" cy="947993"/>
              <a:chOff x="2981960" y="2100579"/>
              <a:chExt cx="2727960" cy="1092200"/>
            </a:xfrm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75343401-25B7-7C4E-F188-165134748A3C}"/>
                  </a:ext>
                </a:extLst>
              </p:cNvPr>
              <p:cNvSpPr/>
              <p:nvPr/>
            </p:nvSpPr>
            <p:spPr>
              <a:xfrm>
                <a:off x="5049520" y="2407920"/>
                <a:ext cx="660400" cy="477520"/>
              </a:xfrm>
              <a:custGeom>
                <a:avLst/>
                <a:gdLst>
                  <a:gd name="connsiteX0" fmla="*/ 0 w 660400"/>
                  <a:gd name="connsiteY0" fmla="*/ 0 h 477520"/>
                  <a:gd name="connsiteX1" fmla="*/ 660400 w 660400"/>
                  <a:gd name="connsiteY1" fmla="*/ 238760 h 477520"/>
                  <a:gd name="connsiteX2" fmla="*/ 0 w 660400"/>
                  <a:gd name="connsiteY2" fmla="*/ 477520 h 477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0400" h="477520">
                    <a:moveTo>
                      <a:pt x="0" y="0"/>
                    </a:moveTo>
                    <a:cubicBezTo>
                      <a:pt x="364729" y="0"/>
                      <a:pt x="660400" y="106896"/>
                      <a:pt x="660400" y="238760"/>
                    </a:cubicBezTo>
                    <a:cubicBezTo>
                      <a:pt x="660400" y="370624"/>
                      <a:pt x="364729" y="477520"/>
                      <a:pt x="0" y="47752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사각형: 잘린 위쪽 모서리 73">
                <a:extLst>
                  <a:ext uri="{FF2B5EF4-FFF2-40B4-BE49-F238E27FC236}">
                    <a16:creationId xmlns:a16="http://schemas.microsoft.com/office/drawing/2014/main" id="{DF33AEF3-C23A-B12B-DE60-6FE38580FE3C}"/>
                  </a:ext>
                </a:extLst>
              </p:cNvPr>
              <p:cNvSpPr/>
              <p:nvPr/>
            </p:nvSpPr>
            <p:spPr>
              <a:xfrm rot="5400000">
                <a:off x="2656110" y="2426429"/>
                <a:ext cx="1092200" cy="440499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3B9DE91-0709-0534-18FF-F0DC44DFFF95}"/>
                  </a:ext>
                </a:extLst>
              </p:cNvPr>
              <p:cNvSpPr/>
              <p:nvPr/>
            </p:nvSpPr>
            <p:spPr>
              <a:xfrm>
                <a:off x="2981960" y="2407920"/>
                <a:ext cx="2067560" cy="4775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BDD2CF-4368-DA9A-47E7-E69AD0903806}"/>
                </a:ext>
              </a:extLst>
            </p:cNvPr>
            <p:cNvGrpSpPr/>
            <p:nvPr/>
          </p:nvGrpSpPr>
          <p:grpSpPr>
            <a:xfrm>
              <a:off x="1867972" y="5319328"/>
              <a:ext cx="852357" cy="899476"/>
              <a:chOff x="1679637" y="5451411"/>
              <a:chExt cx="528250" cy="543111"/>
            </a:xfrm>
          </p:grpSpPr>
          <p:sp>
            <p:nvSpPr>
              <p:cNvPr id="70" name="화살표: 위로 구부러짐 69">
                <a:extLst>
                  <a:ext uri="{FF2B5EF4-FFF2-40B4-BE49-F238E27FC236}">
                    <a16:creationId xmlns:a16="http://schemas.microsoft.com/office/drawing/2014/main" id="{83FE0702-4D21-D345-92F2-F4A8730E61AB}"/>
                  </a:ext>
                </a:extLst>
              </p:cNvPr>
              <p:cNvSpPr/>
              <p:nvPr/>
            </p:nvSpPr>
            <p:spPr>
              <a:xfrm>
                <a:off x="1701257" y="5819391"/>
                <a:ext cx="506630" cy="139319"/>
              </a:xfrm>
              <a:prstGeom prst="curvedUpArrow">
                <a:avLst>
                  <a:gd name="adj1" fmla="val 25000"/>
                  <a:gd name="adj2" fmla="val 89387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화살표: 위로 구부러짐 70">
                <a:extLst>
                  <a:ext uri="{FF2B5EF4-FFF2-40B4-BE49-F238E27FC236}">
                    <a16:creationId xmlns:a16="http://schemas.microsoft.com/office/drawing/2014/main" id="{1B07AD62-849D-0C67-9C2A-A1205B6CB04D}"/>
                  </a:ext>
                </a:extLst>
              </p:cNvPr>
              <p:cNvSpPr/>
              <p:nvPr/>
            </p:nvSpPr>
            <p:spPr>
              <a:xfrm>
                <a:off x="1859280" y="5720715"/>
                <a:ext cx="152789" cy="273807"/>
              </a:xfrm>
              <a:prstGeom prst="curvedUpArrow">
                <a:avLst>
                  <a:gd name="adj1" fmla="val 25000"/>
                  <a:gd name="adj2" fmla="val 50000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CBCFCCCF-5501-9AD6-2688-0BAD1F58279F}"/>
                  </a:ext>
                </a:extLst>
              </p:cNvPr>
              <p:cNvSpPr/>
              <p:nvPr/>
            </p:nvSpPr>
            <p:spPr>
              <a:xfrm>
                <a:off x="1679637" y="5451411"/>
                <a:ext cx="506630" cy="506630"/>
              </a:xfrm>
              <a:prstGeom prst="ellipse">
                <a:avLst/>
              </a:prstGeom>
              <a:solidFill>
                <a:schemeClr val="accent1">
                  <a:alpha val="3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화살표: 아래쪽 67">
              <a:extLst>
                <a:ext uri="{FF2B5EF4-FFF2-40B4-BE49-F238E27FC236}">
                  <a16:creationId xmlns:a16="http://schemas.microsoft.com/office/drawing/2014/main" id="{36779BCA-F8AA-5BED-FAE6-D4AAF5BFDA0E}"/>
                </a:ext>
              </a:extLst>
            </p:cNvPr>
            <p:cNvSpPr/>
            <p:nvPr/>
          </p:nvSpPr>
          <p:spPr>
            <a:xfrm>
              <a:off x="2589776" y="4142188"/>
              <a:ext cx="167437" cy="826781"/>
            </a:xfrm>
            <a:prstGeom prst="downArrow">
              <a:avLst/>
            </a:prstGeom>
            <a:solidFill>
              <a:srgbClr val="2F559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5BB51D-F6FD-C9EE-CBDB-A3A3F72DA039}"/>
                </a:ext>
              </a:extLst>
            </p:cNvPr>
            <p:cNvSpPr txBox="1"/>
            <p:nvPr/>
          </p:nvSpPr>
          <p:spPr>
            <a:xfrm>
              <a:off x="2685684" y="435339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중력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41F2AF6-8C7F-287B-A94B-F22BBEAA4056}"/>
              </a:ext>
            </a:extLst>
          </p:cNvPr>
          <p:cNvSpPr txBox="1"/>
          <p:nvPr/>
        </p:nvSpPr>
        <p:spPr>
          <a:xfrm>
            <a:off x="890113" y="2334990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</a:rPr>
              <a:t>무작위 방향 힘 작용 공간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0E87DFA-7B93-B80E-E418-E8F7EC053B1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778043" y="2299178"/>
            <a:ext cx="1745661" cy="239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1909493-94B9-F191-CBE5-49EAA1B3CE94}"/>
              </a:ext>
            </a:extLst>
          </p:cNvPr>
          <p:cNvCxnSpPr>
            <a:cxnSpLocks/>
          </p:cNvCxnSpPr>
          <p:nvPr/>
        </p:nvCxnSpPr>
        <p:spPr>
          <a:xfrm flipV="1">
            <a:off x="2761157" y="5595025"/>
            <a:ext cx="1752325" cy="41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6B930F93-9B40-F954-FA4E-F83C563C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9EAD5-2F60-04DC-5225-23394AF007FA}"/>
              </a:ext>
            </a:extLst>
          </p:cNvPr>
          <p:cNvSpPr txBox="1">
            <a:spLocks/>
          </p:cNvSpPr>
          <p:nvPr/>
        </p:nvSpPr>
        <p:spPr>
          <a:xfrm>
            <a:off x="6108028" y="3305204"/>
            <a:ext cx="4044564" cy="1976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최적 경로로 이동할 수 있는 보상 조건 부여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3</a:t>
            </a:r>
            <a:r>
              <a:rPr lang="ko-KR" altLang="en-US" sz="1800" dirty="0"/>
              <a:t>개의 좁아지는 보상 면적과  </a:t>
            </a:r>
            <a:r>
              <a:rPr lang="en-US" altLang="ko-KR" sz="1800" dirty="0"/>
              <a:t>action-</a:t>
            </a:r>
            <a:r>
              <a:rPr lang="ko-KR" altLang="en-US" sz="1800" dirty="0"/>
              <a:t>각도 설정을  통해 빠른 학습 유도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BE16E4-31CF-ADFA-078F-8A4D196C7285}"/>
              </a:ext>
            </a:extLst>
          </p:cNvPr>
          <p:cNvSpPr/>
          <p:nvPr/>
        </p:nvSpPr>
        <p:spPr>
          <a:xfrm>
            <a:off x="6002048" y="2454343"/>
            <a:ext cx="4064749" cy="3514072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5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시뮬레이터 작동 영상_최종">
            <a:hlinkClick r:id="" action="ppaction://media"/>
            <a:extLst>
              <a:ext uri="{FF2B5EF4-FFF2-40B4-BE49-F238E27FC236}">
                <a16:creationId xmlns:a16="http://schemas.microsoft.com/office/drawing/2014/main" id="{52E77E6F-3D2C-9A42-3DCD-0C7C326657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701" t="4368" r="26353"/>
          <a:stretch/>
        </p:blipFill>
        <p:spPr>
          <a:xfrm>
            <a:off x="839646" y="1994407"/>
            <a:ext cx="3473810" cy="43952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6C2993-C861-D11B-11E7-EA6CB52F23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0" t="17289" r="-780" b="1482"/>
          <a:stretch/>
        </p:blipFill>
        <p:spPr>
          <a:xfrm>
            <a:off x="4979242" y="2225999"/>
            <a:ext cx="2787015" cy="16767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비행 시뮬레이터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추후 연구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예비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152E3-7E23-42EA-3B8F-3DC7279B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F65875-5F42-B363-D1E4-5CB1F987671A}"/>
              </a:ext>
            </a:extLst>
          </p:cNvPr>
          <p:cNvSpPr txBox="1"/>
          <p:nvPr/>
        </p:nvSpPr>
        <p:spPr>
          <a:xfrm>
            <a:off x="2877296" y="2176429"/>
            <a:ext cx="1228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168</a:t>
            </a:r>
            <a:r>
              <a:rPr lang="ko-KR" altLang="en-US" sz="1600" b="1" dirty="0">
                <a:solidFill>
                  <a:schemeClr val="bg1"/>
                </a:solidFill>
              </a:rPr>
              <a:t>분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4BE02-474A-8507-4628-A06DAD370CAC}"/>
              </a:ext>
            </a:extLst>
          </p:cNvPr>
          <p:cNvSpPr txBox="1"/>
          <p:nvPr/>
        </p:nvSpPr>
        <p:spPr>
          <a:xfrm>
            <a:off x="5507615" y="3911953"/>
            <a:ext cx="1892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cumulative reward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79A11-2CA6-4D96-0E74-8F735FAC9A57}"/>
              </a:ext>
            </a:extLst>
          </p:cNvPr>
          <p:cNvSpPr txBox="1"/>
          <p:nvPr/>
        </p:nvSpPr>
        <p:spPr>
          <a:xfrm>
            <a:off x="5848928" y="5986607"/>
            <a:ext cx="109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value loss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A9D38-EDB5-C89A-517D-2292693A18AD}"/>
              </a:ext>
            </a:extLst>
          </p:cNvPr>
          <p:cNvSpPr txBox="1"/>
          <p:nvPr/>
        </p:nvSpPr>
        <p:spPr>
          <a:xfrm>
            <a:off x="1979423" y="1557892"/>
            <a:ext cx="119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예비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FD5A65-7184-F45C-1EC7-7C035C0B3274}"/>
              </a:ext>
            </a:extLst>
          </p:cNvPr>
          <p:cNvSpPr txBox="1"/>
          <p:nvPr/>
        </p:nvSpPr>
        <p:spPr>
          <a:xfrm>
            <a:off x="5448082" y="1557892"/>
            <a:ext cx="18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시뮬레이터 작동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935FB-A517-6236-63F1-11D8AE828F04}"/>
              </a:ext>
            </a:extLst>
          </p:cNvPr>
          <p:cNvSpPr txBox="1"/>
          <p:nvPr/>
        </p:nvSpPr>
        <p:spPr>
          <a:xfrm>
            <a:off x="9097481" y="1577711"/>
            <a:ext cx="92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문제점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4773F91-259F-F3FA-3A96-B7E9D8B16895}"/>
              </a:ext>
            </a:extLst>
          </p:cNvPr>
          <p:cNvSpPr txBox="1">
            <a:spLocks/>
          </p:cNvSpPr>
          <p:nvPr/>
        </p:nvSpPr>
        <p:spPr>
          <a:xfrm>
            <a:off x="8445652" y="3152957"/>
            <a:ext cx="2228755" cy="2398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불분명한 롤 회전 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Value loss </a:t>
            </a:r>
            <a:r>
              <a:rPr lang="ko-KR" altLang="en-US" sz="1800" dirty="0"/>
              <a:t>증가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간단한 객체</a:t>
            </a:r>
            <a:endParaRPr lang="en-US" altLang="ko-KR" sz="18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A78ED8-BB43-CF90-2CA7-DB9A487190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48"/>
          <a:stretch/>
        </p:blipFill>
        <p:spPr>
          <a:xfrm>
            <a:off x="4979242" y="4278960"/>
            <a:ext cx="2949575" cy="180121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B5CB022-5576-BD4E-0BEA-2BB6CDBBFC5C}"/>
              </a:ext>
            </a:extLst>
          </p:cNvPr>
          <p:cNvSpPr/>
          <p:nvPr/>
        </p:nvSpPr>
        <p:spPr>
          <a:xfrm>
            <a:off x="4841829" y="1966863"/>
            <a:ext cx="3224398" cy="4389487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D9A7D27-D70C-782A-9095-E1F85BBBA0AF}"/>
              </a:ext>
            </a:extLst>
          </p:cNvPr>
          <p:cNvSpPr/>
          <p:nvPr/>
        </p:nvSpPr>
        <p:spPr>
          <a:xfrm>
            <a:off x="8310630" y="1966863"/>
            <a:ext cx="2498800" cy="4389487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67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결론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152E3-7E23-42EA-3B8F-3DC7279B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FB347-2DE3-D65C-67F8-EB3A9793CBC3}"/>
              </a:ext>
            </a:extLst>
          </p:cNvPr>
          <p:cNvSpPr txBox="1"/>
          <p:nvPr/>
        </p:nvSpPr>
        <p:spPr>
          <a:xfrm>
            <a:off x="2050384" y="1506022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4E96"/>
                </a:solidFill>
              </a:rPr>
              <a:t>모니터링 시스템</a:t>
            </a:r>
            <a:r>
              <a:rPr lang="en-US" altLang="ko-KR" b="1" dirty="0">
                <a:solidFill>
                  <a:srgbClr val="004E96"/>
                </a:solidFill>
              </a:rPr>
              <a:t>(</a:t>
            </a:r>
            <a:r>
              <a:rPr lang="ko-KR" altLang="en-US" b="1" dirty="0">
                <a:solidFill>
                  <a:srgbClr val="004E96"/>
                </a:solidFill>
              </a:rPr>
              <a:t>미션</a:t>
            </a:r>
            <a:r>
              <a:rPr lang="en-US" altLang="ko-KR" b="1" dirty="0">
                <a:solidFill>
                  <a:srgbClr val="004E96"/>
                </a:solidFill>
              </a:rPr>
              <a:t>)</a:t>
            </a:r>
            <a:endParaRPr lang="ko-KR" altLang="en-US" b="1" dirty="0">
              <a:solidFill>
                <a:srgbClr val="004E9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B4A52-11A4-C99C-932A-B1EEF996D69A}"/>
              </a:ext>
            </a:extLst>
          </p:cNvPr>
          <p:cNvSpPr txBox="1"/>
          <p:nvPr/>
        </p:nvSpPr>
        <p:spPr>
          <a:xfrm>
            <a:off x="6731439" y="1506022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비행 시뮬레이터 개발 </a:t>
            </a:r>
            <a:r>
              <a:rPr lang="en-US" altLang="ko-KR" b="1" dirty="0">
                <a:solidFill>
                  <a:schemeClr val="accent2"/>
                </a:solidFill>
              </a:rPr>
              <a:t>(</a:t>
            </a:r>
            <a:r>
              <a:rPr lang="ko-KR" altLang="en-US" b="1" dirty="0">
                <a:solidFill>
                  <a:schemeClr val="accent2"/>
                </a:solidFill>
              </a:rPr>
              <a:t>추후 연구</a:t>
            </a:r>
            <a:r>
              <a:rPr lang="en-US" altLang="ko-KR" b="1" dirty="0">
                <a:solidFill>
                  <a:schemeClr val="accent2"/>
                </a:solidFill>
              </a:rPr>
              <a:t>)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D68E9-5BD6-830F-DBD8-29333419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501389"/>
            <a:ext cx="4680994" cy="2556752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ym typeface="Wingdings" panose="05000000000000000000" pitchFamily="2" charset="2"/>
              </a:rPr>
              <a:t>RF </a:t>
            </a:r>
            <a:r>
              <a:rPr lang="ko-KR" altLang="en-US" sz="1800" dirty="0">
                <a:sym typeface="Wingdings" panose="05000000000000000000" pitchFamily="2" charset="2"/>
              </a:rPr>
              <a:t>모듈을 통한 장거리 통신 기능 구현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비행 중 실시간 모니터링 기능 구현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낙하산 강제 사출 상황 판단 및 사출 가능</a:t>
            </a:r>
            <a:endParaRPr lang="en-US" altLang="ko-KR" sz="1800" dirty="0"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24A9DC2-C0B0-B312-13EC-2FBAAE21B299}"/>
              </a:ext>
            </a:extLst>
          </p:cNvPr>
          <p:cNvSpPr txBox="1">
            <a:spLocks/>
          </p:cNvSpPr>
          <p:nvPr/>
        </p:nvSpPr>
        <p:spPr>
          <a:xfrm>
            <a:off x="6240748" y="2501389"/>
            <a:ext cx="4676172" cy="2344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ym typeface="Wingdings" panose="05000000000000000000" pitchFamily="2" charset="2"/>
              </a:rPr>
              <a:t>UNITY </a:t>
            </a:r>
            <a:r>
              <a:rPr lang="ko-KR" altLang="en-US" sz="1800" dirty="0">
                <a:sym typeface="Wingdings" panose="05000000000000000000" pitchFamily="2" charset="2"/>
              </a:rPr>
              <a:t>상에 기체 구현</a:t>
            </a:r>
            <a:r>
              <a:rPr lang="en-US" altLang="ko-KR" sz="1800" dirty="0"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ym typeface="Wingdings" panose="05000000000000000000" pitchFamily="2" charset="2"/>
              </a:rPr>
              <a:t>디지털 트윈</a:t>
            </a:r>
            <a:r>
              <a:rPr lang="en-US" altLang="ko-KR" sz="1800" dirty="0">
                <a:sym typeface="Wingdings" panose="05000000000000000000" pitchFamily="2" charset="2"/>
              </a:rPr>
              <a:t>)</a:t>
            </a: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추진체용 강화학습 조건 연구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제어 알고리즘 최적화</a:t>
            </a:r>
            <a:r>
              <a:rPr lang="en-US" altLang="ko-KR" sz="1800" dirty="0">
                <a:sym typeface="Wingdings" panose="05000000000000000000" pitchFamily="2" charset="2"/>
              </a:rPr>
              <a:t>(cost↓, accuracy ↑)</a:t>
            </a: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24974A4-473F-C1D8-60AB-716EF228C7EE}"/>
              </a:ext>
            </a:extLst>
          </p:cNvPr>
          <p:cNvSpPr/>
          <p:nvPr/>
        </p:nvSpPr>
        <p:spPr>
          <a:xfrm>
            <a:off x="939799" y="1961039"/>
            <a:ext cx="4731795" cy="3016079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1C7CFE2-67A3-EF49-8BAD-03498EFD565F}"/>
              </a:ext>
            </a:extLst>
          </p:cNvPr>
          <p:cNvSpPr/>
          <p:nvPr/>
        </p:nvSpPr>
        <p:spPr>
          <a:xfrm>
            <a:off x="6123570" y="1961039"/>
            <a:ext cx="4894950" cy="3023665"/>
          </a:xfrm>
          <a:prstGeom prst="roundRect">
            <a:avLst>
              <a:gd name="adj" fmla="val 756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3E7F51-528A-EA70-2ECF-C5FA8EFD3776}"/>
              </a:ext>
            </a:extLst>
          </p:cNvPr>
          <p:cNvSpPr/>
          <p:nvPr/>
        </p:nvSpPr>
        <p:spPr>
          <a:xfrm>
            <a:off x="6123570" y="1968625"/>
            <a:ext cx="4894950" cy="3023665"/>
          </a:xfrm>
          <a:prstGeom prst="roundRect">
            <a:avLst>
              <a:gd name="adj" fmla="val 756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22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A4ECFBA-6BED-6654-1078-B4C3A8AA460B}"/>
              </a:ext>
            </a:extLst>
          </p:cNvPr>
          <p:cNvSpPr txBox="1">
            <a:spLocks/>
          </p:cNvSpPr>
          <p:nvPr/>
        </p:nvSpPr>
        <p:spPr>
          <a:xfrm>
            <a:off x="1524000" y="2930023"/>
            <a:ext cx="9144000" cy="997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/>
              <a:t>감사합니다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A13420F2-A439-81CE-5BA0-D3F63C37FB2E}"/>
              </a:ext>
            </a:extLst>
          </p:cNvPr>
          <p:cNvSpPr txBox="1">
            <a:spLocks/>
          </p:cNvSpPr>
          <p:nvPr/>
        </p:nvSpPr>
        <p:spPr>
          <a:xfrm>
            <a:off x="721338" y="363515"/>
            <a:ext cx="1094683" cy="46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spc="-300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가천대학교 - 나무위키">
            <a:extLst>
              <a:ext uri="{FF2B5EF4-FFF2-40B4-BE49-F238E27FC236}">
                <a16:creationId xmlns:a16="http://schemas.microsoft.com/office/drawing/2014/main" id="{4CBFF757-B013-42D0-8517-76F43E73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5" y="303159"/>
            <a:ext cx="528354" cy="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5C278-1CB7-2A90-25C7-6F2B0BF6E032}"/>
              </a:ext>
            </a:extLst>
          </p:cNvPr>
          <p:cNvSpPr txBox="1"/>
          <p:nvPr/>
        </p:nvSpPr>
        <p:spPr>
          <a:xfrm>
            <a:off x="739599" y="382670"/>
            <a:ext cx="8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4E96"/>
                </a:solidFill>
              </a:rPr>
              <a:t>GOAT</a:t>
            </a:r>
            <a:endParaRPr lang="ko-KR" altLang="en-US" b="1" dirty="0">
              <a:solidFill>
                <a:srgbClr val="004E9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262EA-2FCD-CBC1-3CA3-C0FB28A4AF92}"/>
              </a:ext>
            </a:extLst>
          </p:cNvPr>
          <p:cNvSpPr txBox="1"/>
          <p:nvPr/>
        </p:nvSpPr>
        <p:spPr>
          <a:xfrm>
            <a:off x="1465580" y="382670"/>
            <a:ext cx="14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004E96"/>
                </a:solidFill>
              </a:rPr>
              <a:t>G</a:t>
            </a:r>
            <a:r>
              <a:rPr lang="en-US" altLang="ko-KR" sz="900" b="1" dirty="0" err="1"/>
              <a:t>achon</a:t>
            </a:r>
            <a:r>
              <a:rPr lang="en-US" altLang="ko-KR" sz="900" b="1" dirty="0"/>
              <a:t> </a:t>
            </a:r>
            <a:r>
              <a:rPr lang="en-US" altLang="ko-KR" sz="900" b="1" dirty="0">
                <a:solidFill>
                  <a:srgbClr val="004E96"/>
                </a:solidFill>
              </a:rPr>
              <a:t>O</a:t>
            </a:r>
            <a:r>
              <a:rPr lang="en-US" altLang="ko-KR" sz="900" b="1" dirty="0"/>
              <a:t>rganization of </a:t>
            </a:r>
            <a:r>
              <a:rPr lang="en-US" altLang="ko-KR" sz="900" b="1" dirty="0">
                <a:solidFill>
                  <a:srgbClr val="004E96"/>
                </a:solidFill>
              </a:rPr>
              <a:t>A</a:t>
            </a:r>
            <a:r>
              <a:rPr lang="en-US" altLang="ko-KR" sz="900" b="1" dirty="0"/>
              <a:t>erospace </a:t>
            </a:r>
            <a:r>
              <a:rPr lang="en-US" altLang="ko-KR" sz="900" b="1" dirty="0">
                <a:solidFill>
                  <a:srgbClr val="004E96"/>
                </a:solidFill>
              </a:rPr>
              <a:t>T</a:t>
            </a:r>
            <a:r>
              <a:rPr lang="en-US" altLang="ko-KR" sz="900" b="1" dirty="0"/>
              <a:t>echnology</a:t>
            </a:r>
            <a:endParaRPr lang="ko-KR" altLang="en-US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50695-BF90-2C7F-4580-3C83315F0BB4}"/>
              </a:ext>
            </a:extLst>
          </p:cNvPr>
          <p:cNvSpPr txBox="1"/>
          <p:nvPr/>
        </p:nvSpPr>
        <p:spPr>
          <a:xfrm>
            <a:off x="4083103" y="6117646"/>
            <a:ext cx="4046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대전 한밭 새마을금고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</a:rPr>
              <a:t>아트홀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2022.08.23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96741-5CB9-3A43-A295-A4194779DF65}"/>
              </a:ext>
            </a:extLst>
          </p:cNvPr>
          <p:cNvSpPr txBox="1"/>
          <p:nvPr/>
        </p:nvSpPr>
        <p:spPr>
          <a:xfrm>
            <a:off x="9153639" y="363515"/>
            <a:ext cx="279761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75000"/>
                  </a:schemeClr>
                </a:solidFill>
              </a:rPr>
              <a:t>제 </a:t>
            </a:r>
            <a:r>
              <a:rPr lang="en-US" altLang="ko-KR" sz="1300" dirty="0">
                <a:solidFill>
                  <a:schemeClr val="bg2">
                    <a:lumMod val="75000"/>
                  </a:schemeClr>
                </a:solidFill>
              </a:rPr>
              <a:t>20</a:t>
            </a:r>
            <a:r>
              <a:rPr lang="ko-KR" altLang="en-US" sz="1300" dirty="0">
                <a:solidFill>
                  <a:schemeClr val="bg2">
                    <a:lumMod val="75000"/>
                  </a:schemeClr>
                </a:solidFill>
              </a:rPr>
              <a:t>회 </a:t>
            </a:r>
            <a:r>
              <a:rPr lang="ko-KR" altLang="en-US" sz="1300" dirty="0" err="1">
                <a:solidFill>
                  <a:schemeClr val="bg2">
                    <a:lumMod val="75000"/>
                  </a:schemeClr>
                </a:solidFill>
              </a:rPr>
              <a:t>전국항공우주과학경진대회</a:t>
            </a:r>
            <a:endParaRPr lang="en-US" altLang="ko-KR" sz="13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전국대학교 로켓학술대회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70D70E-D3CB-9886-553D-A437ED4D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0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861586-CDD8-4EAA-3BA4-2433785A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CAB61EF-8293-7C6C-2125-B7B2363434E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부록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하이퍼</a:t>
            </a:r>
            <a:r>
              <a:rPr lang="ko-KR" altLang="en-US" sz="2800" b="1" dirty="0"/>
              <a:t> 파라미터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A5DF055-4261-FBAD-FF6A-7DC41D256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1673225"/>
            <a:ext cx="4495874" cy="4351338"/>
          </a:xfrm>
        </p:spPr>
      </p:pic>
    </p:spTree>
    <p:extLst>
      <p:ext uri="{BB962C8B-B14F-4D97-AF65-F5344CB8AC3E}">
        <p14:creationId xmlns:p14="http://schemas.microsoft.com/office/powerpoint/2010/main" val="95967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AF5FD-A2ED-8C10-3B5D-B38D9A7A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7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GOAT </a:t>
            </a:r>
            <a:r>
              <a:rPr lang="ko-KR" altLang="en-US" sz="2800" b="1" dirty="0"/>
              <a:t>팀 소개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9C1F3CB-2D33-C992-6B19-FD10F9D6E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851" y="2505754"/>
            <a:ext cx="5162109" cy="284367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KNSB </a:t>
            </a:r>
            <a:r>
              <a:rPr lang="ko-KR" altLang="en-US" sz="1800" dirty="0"/>
              <a:t>추진체를 이용한 안정적인 비행 및 회수</a:t>
            </a:r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발사 데이터 수집 및 활용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모델 로켓 제어 기술을 위한 선행 기술 확보</a:t>
            </a:r>
            <a:endParaRPr lang="en-US" altLang="ko-KR" sz="180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664C8C9-384C-73D7-AE25-F2266176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KakaoTalk_20220514_112354315">
            <a:hlinkClick r:id="" action="ppaction://media"/>
            <a:extLst>
              <a:ext uri="{FF2B5EF4-FFF2-40B4-BE49-F238E27FC236}">
                <a16:creationId xmlns:a16="http://schemas.microsoft.com/office/drawing/2014/main" id="{3A5D41F1-6920-AA83-F222-93AB3F9D1E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21"/>
                </p14:media>
              </p:ext>
            </p:extLst>
          </p:nvPr>
        </p:nvPicPr>
        <p:blipFill rotWithShape="1">
          <a:blip r:embed="rId5"/>
          <a:srcRect b="15490"/>
          <a:stretch>
            <a:fillRect/>
          </a:stretch>
        </p:blipFill>
        <p:spPr>
          <a:xfrm>
            <a:off x="838200" y="1776554"/>
            <a:ext cx="2615107" cy="3928954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7B4B7-FCAE-EE3B-ABE4-27ABBBEF96D4}"/>
              </a:ext>
            </a:extLst>
          </p:cNvPr>
          <p:cNvSpPr txBox="1"/>
          <p:nvPr/>
        </p:nvSpPr>
        <p:spPr>
          <a:xfrm>
            <a:off x="4472851" y="177655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4E96"/>
                </a:solidFill>
              </a:rPr>
              <a:t>팀 목표</a:t>
            </a:r>
          </a:p>
        </p:txBody>
      </p:sp>
    </p:spTree>
    <p:extLst>
      <p:ext uri="{BB962C8B-B14F-4D97-AF65-F5344CB8AC3E}">
        <p14:creationId xmlns:p14="http://schemas.microsoft.com/office/powerpoint/2010/main" val="231784674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F9349B-71B0-E95B-F106-00F042D31A9B}"/>
              </a:ext>
            </a:extLst>
          </p:cNvPr>
          <p:cNvSpPr/>
          <p:nvPr/>
        </p:nvSpPr>
        <p:spPr>
          <a:xfrm>
            <a:off x="1137220" y="1953353"/>
            <a:ext cx="2162113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7C4CB5-534E-544D-5B7B-59D9B0AF5818}"/>
              </a:ext>
            </a:extLst>
          </p:cNvPr>
          <p:cNvSpPr/>
          <p:nvPr/>
        </p:nvSpPr>
        <p:spPr>
          <a:xfrm>
            <a:off x="3480656" y="1953353"/>
            <a:ext cx="2569780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23B9FB-53EB-221B-B10F-12B303D26800}"/>
              </a:ext>
            </a:extLst>
          </p:cNvPr>
          <p:cNvSpPr/>
          <p:nvPr/>
        </p:nvSpPr>
        <p:spPr>
          <a:xfrm>
            <a:off x="6177563" y="1953353"/>
            <a:ext cx="2537176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B7965-D960-A874-0E0B-494CB65A3CB7}"/>
              </a:ext>
            </a:extLst>
          </p:cNvPr>
          <p:cNvSpPr txBox="1"/>
          <p:nvPr/>
        </p:nvSpPr>
        <p:spPr>
          <a:xfrm>
            <a:off x="2001236" y="2080830"/>
            <a:ext cx="73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추력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BC5C1-14AD-6C54-1FF0-CFB19404229B}"/>
              </a:ext>
            </a:extLst>
          </p:cNvPr>
          <p:cNvSpPr txBox="1"/>
          <p:nvPr/>
        </p:nvSpPr>
        <p:spPr>
          <a:xfrm>
            <a:off x="4180876" y="2080830"/>
            <a:ext cx="150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비행 및 동체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4552D-8F2C-0351-93A9-5CAF21740563}"/>
              </a:ext>
            </a:extLst>
          </p:cNvPr>
          <p:cNvSpPr txBox="1"/>
          <p:nvPr/>
        </p:nvSpPr>
        <p:spPr>
          <a:xfrm>
            <a:off x="6914220" y="2078987"/>
            <a:ext cx="1199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전자 장비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49828" y="1723843"/>
            <a:ext cx="7935813" cy="4595411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_x331539544">
            <a:extLst>
              <a:ext uri="{FF2B5EF4-FFF2-40B4-BE49-F238E27FC236}">
                <a16:creationId xmlns:a16="http://schemas.microsoft.com/office/drawing/2014/main" id="{C7A8302D-67F6-478D-8B53-60D35F1AD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42" y="2543174"/>
            <a:ext cx="1783824" cy="103825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023D7D1-BF84-C705-46E9-9E9A71F643D0}"/>
              </a:ext>
            </a:extLst>
          </p:cNvPr>
          <p:cNvGrpSpPr/>
          <p:nvPr/>
        </p:nvGrpSpPr>
        <p:grpSpPr>
          <a:xfrm>
            <a:off x="1330642" y="3782891"/>
            <a:ext cx="1771724" cy="829533"/>
            <a:chOff x="1365367" y="3956512"/>
            <a:chExt cx="1771724" cy="82953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C22FFF7-B72A-0791-2DF3-A1E033AB5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222" t="39615" r="42041" b="34666"/>
            <a:stretch/>
          </p:blipFill>
          <p:spPr>
            <a:xfrm>
              <a:off x="1365367" y="3956512"/>
              <a:ext cx="816137" cy="82953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524E287-668D-7CEF-F165-A51C71D8E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561" t="41611" r="39899" b="34017"/>
            <a:stretch/>
          </p:blipFill>
          <p:spPr>
            <a:xfrm>
              <a:off x="2204343" y="3956512"/>
              <a:ext cx="932748" cy="829533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B32F74A2-4E7C-ECDC-057B-A1CB172B5C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96" b="6389"/>
          <a:stretch/>
        </p:blipFill>
        <p:spPr>
          <a:xfrm rot="5400000">
            <a:off x="3556491" y="3960605"/>
            <a:ext cx="1226695" cy="59644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60A3A5-3E1F-B182-5F21-1EA429899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402" y="3834950"/>
            <a:ext cx="1198200" cy="10329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6CF2BF8-2EA7-A75C-229D-387DB99566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267"/>
          <a:stretch/>
        </p:blipFill>
        <p:spPr>
          <a:xfrm>
            <a:off x="3858125" y="2543174"/>
            <a:ext cx="1752454" cy="860213"/>
          </a:xfrm>
          <a:prstGeom prst="rect">
            <a:avLst/>
          </a:prstGeom>
        </p:spPr>
      </p:pic>
      <p:pic>
        <p:nvPicPr>
          <p:cNvPr id="44" name="_x326821912">
            <a:extLst>
              <a:ext uri="{FF2B5EF4-FFF2-40B4-BE49-F238E27FC236}">
                <a16:creationId xmlns:a16="http://schemas.microsoft.com/office/drawing/2014/main" id="{3AC43219-FED4-F36A-4692-5F3683658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819" y="2543174"/>
            <a:ext cx="1843935" cy="123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6D6431-F7A7-8583-C850-C855CD21752C}"/>
              </a:ext>
            </a:extLst>
          </p:cNvPr>
          <p:cNvGrpSpPr/>
          <p:nvPr/>
        </p:nvGrpSpPr>
        <p:grpSpPr>
          <a:xfrm>
            <a:off x="6536161" y="3834950"/>
            <a:ext cx="1826324" cy="777474"/>
            <a:chOff x="6570886" y="4008571"/>
            <a:chExt cx="1674265" cy="71274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3BA7DAC-2169-6516-DC7A-E28F54BCA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1561" t="36000" r="12251" b="30212"/>
            <a:stretch/>
          </p:blipFill>
          <p:spPr>
            <a:xfrm>
              <a:off x="7197988" y="4008571"/>
              <a:ext cx="1047163" cy="71274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76C46DA-5DCC-B946-42BD-1B6587BE8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5765" t="36000" r="37442" b="30212"/>
            <a:stretch/>
          </p:blipFill>
          <p:spPr>
            <a:xfrm>
              <a:off x="6570886" y="4008571"/>
              <a:ext cx="582106" cy="712742"/>
            </a:xfrm>
            <a:prstGeom prst="rect">
              <a:avLst/>
            </a:prstGeom>
          </p:spPr>
        </p:pic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E70FFB2-5049-A5C4-55A0-8A4C762124FF}"/>
              </a:ext>
            </a:extLst>
          </p:cNvPr>
          <p:cNvSpPr/>
          <p:nvPr/>
        </p:nvSpPr>
        <p:spPr>
          <a:xfrm>
            <a:off x="7106821" y="4095316"/>
            <a:ext cx="198013" cy="228600"/>
          </a:xfrm>
          <a:prstGeom prst="rightArrow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22</a:t>
            </a:r>
            <a:r>
              <a:rPr lang="ko-KR" altLang="en-US" sz="2800" b="1" dirty="0"/>
              <a:t>년 연구 개발 상황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B493CB7-3BAB-8CE0-D1AA-E7D0AE678264}"/>
              </a:ext>
            </a:extLst>
          </p:cNvPr>
          <p:cNvSpPr/>
          <p:nvPr/>
        </p:nvSpPr>
        <p:spPr>
          <a:xfrm>
            <a:off x="9019341" y="3091339"/>
            <a:ext cx="594544" cy="1571270"/>
          </a:xfrm>
          <a:prstGeom prst="rightArrow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B2A459-437A-11CB-7553-F88A79262CA6}"/>
              </a:ext>
            </a:extLst>
          </p:cNvPr>
          <p:cNvGrpSpPr/>
          <p:nvPr/>
        </p:nvGrpSpPr>
        <p:grpSpPr>
          <a:xfrm>
            <a:off x="9669461" y="1723843"/>
            <a:ext cx="1250847" cy="4612319"/>
            <a:chOff x="4154633" y="1597540"/>
            <a:chExt cx="1250847" cy="461231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B6B6FA-966F-706F-5E0C-8BC5B91A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2512357" y="3450436"/>
              <a:ext cx="4535398" cy="983448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FAD317E-3F22-9F26-3E94-7DED5785ED92}"/>
                </a:ext>
              </a:extLst>
            </p:cNvPr>
            <p:cNvSpPr/>
            <p:nvPr/>
          </p:nvSpPr>
          <p:spPr>
            <a:xfrm>
              <a:off x="4154633" y="1597540"/>
              <a:ext cx="1250847" cy="4612319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73305D4-DADF-72D2-9D22-F1065FBD26D2}"/>
              </a:ext>
            </a:extLst>
          </p:cNvPr>
          <p:cNvSpPr txBox="1"/>
          <p:nvPr/>
        </p:nvSpPr>
        <p:spPr>
          <a:xfrm>
            <a:off x="9380311" y="1316051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4E96"/>
                </a:solidFill>
              </a:rPr>
              <a:t>22</a:t>
            </a:r>
            <a:r>
              <a:rPr lang="ko-KR" altLang="en-US" b="1" dirty="0">
                <a:solidFill>
                  <a:srgbClr val="004E96"/>
                </a:solidFill>
              </a:rPr>
              <a:t>년 로켓 예상도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439222-DC0D-0C91-CD3A-33F21130D3A3}"/>
              </a:ext>
            </a:extLst>
          </p:cNvPr>
          <p:cNvSpPr txBox="1"/>
          <p:nvPr/>
        </p:nvSpPr>
        <p:spPr>
          <a:xfrm>
            <a:off x="1184650" y="5134120"/>
            <a:ext cx="20516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ko-KR" altLang="en-US" sz="1600" dirty="0"/>
              <a:t>급 엔진 제작 완료</a:t>
            </a:r>
            <a:endParaRPr lang="en-US" altLang="ko-KR" sz="1600" dirty="0"/>
          </a:p>
          <a:p>
            <a:pPr algn="ctr"/>
            <a:r>
              <a:rPr lang="ko-KR" altLang="en-US" sz="1600" b="1" dirty="0"/>
              <a:t>노즐 </a:t>
            </a:r>
            <a:r>
              <a:rPr lang="ko-KR" altLang="en-US" sz="1600" b="1" dirty="0" err="1"/>
              <a:t>삭마</a:t>
            </a:r>
            <a:r>
              <a:rPr lang="ko-KR" altLang="en-US" sz="1600" b="1" dirty="0"/>
              <a:t> 대폭 개선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54733-C17E-000D-A391-7983E6381DD8}"/>
              </a:ext>
            </a:extLst>
          </p:cNvPr>
          <p:cNvSpPr txBox="1"/>
          <p:nvPr/>
        </p:nvSpPr>
        <p:spPr>
          <a:xfrm>
            <a:off x="3426460" y="5084117"/>
            <a:ext cx="2696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전자 장비 마운트 제작</a:t>
            </a:r>
            <a:endParaRPr lang="en-US" altLang="ko-KR" sz="1600" dirty="0"/>
          </a:p>
          <a:p>
            <a:pPr algn="ctr"/>
            <a:r>
              <a:rPr lang="ko-KR" altLang="en-US" sz="1600" dirty="0"/>
              <a:t>아음속용 </a:t>
            </a:r>
            <a:r>
              <a:rPr lang="ko-KR" altLang="en-US" sz="1600" dirty="0" err="1"/>
              <a:t>노즈콘</a:t>
            </a:r>
            <a:r>
              <a:rPr lang="ko-KR" altLang="en-US" sz="1600" dirty="0"/>
              <a:t> 설계 완료</a:t>
            </a:r>
            <a:endParaRPr lang="en-US" altLang="ko-KR" sz="1600" dirty="0"/>
          </a:p>
          <a:p>
            <a:pPr algn="ctr"/>
            <a:r>
              <a:rPr lang="ko-KR" altLang="en-US" sz="1600" b="1" dirty="0"/>
              <a:t>비행 안정성 향상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2E986-486F-B425-8423-49068FC51EE0}"/>
              </a:ext>
            </a:extLst>
          </p:cNvPr>
          <p:cNvSpPr txBox="1"/>
          <p:nvPr/>
        </p:nvSpPr>
        <p:spPr>
          <a:xfrm>
            <a:off x="6034468" y="4895331"/>
            <a:ext cx="2822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 </a:t>
            </a:r>
            <a:r>
              <a:rPr lang="ko-KR" altLang="en-US" sz="1600" dirty="0"/>
              <a:t>향상된 </a:t>
            </a:r>
            <a:r>
              <a:rPr lang="en-US" altLang="ko-KR" sz="1600" dirty="0"/>
              <a:t>IMU, BMP </a:t>
            </a:r>
            <a:r>
              <a:rPr lang="ko-KR" altLang="en-US" sz="1600" dirty="0"/>
              <a:t>센서</a:t>
            </a:r>
            <a:endParaRPr lang="en-US" altLang="ko-KR" sz="1600" dirty="0"/>
          </a:p>
          <a:p>
            <a:pPr algn="ctr"/>
            <a:r>
              <a:rPr lang="ko-KR" altLang="en-US" sz="1600" dirty="0"/>
              <a:t>통신 모듈 장착</a:t>
            </a:r>
            <a:endParaRPr lang="en-US" altLang="ko-KR" sz="1600" dirty="0"/>
          </a:p>
          <a:p>
            <a:pPr algn="ctr"/>
            <a:r>
              <a:rPr lang="ko-KR" altLang="en-US" sz="1600" dirty="0"/>
              <a:t>낙하산 사출장치 개발</a:t>
            </a:r>
            <a:endParaRPr lang="en-US" altLang="ko-KR" sz="1600" dirty="0"/>
          </a:p>
          <a:p>
            <a:pPr algn="ctr"/>
            <a:r>
              <a:rPr lang="ko-KR" altLang="en-US" sz="1600" b="1" dirty="0"/>
              <a:t>실시간 모니터링 기능 구현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81372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핵심 연구 내용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152E3-7E23-42EA-3B8F-3DC7279B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9422E6-7B75-0ACC-06DA-10789D8C32E2}"/>
              </a:ext>
            </a:extLst>
          </p:cNvPr>
          <p:cNvGrpSpPr/>
          <p:nvPr/>
        </p:nvGrpSpPr>
        <p:grpSpPr>
          <a:xfrm>
            <a:off x="838200" y="1679676"/>
            <a:ext cx="4410664" cy="4595411"/>
            <a:chOff x="984554" y="1690688"/>
            <a:chExt cx="4260112" cy="459541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D5A1B-6516-F923-CF07-F22FB7721A2F}"/>
                </a:ext>
              </a:extLst>
            </p:cNvPr>
            <p:cNvSpPr/>
            <p:nvPr/>
          </p:nvSpPr>
          <p:spPr>
            <a:xfrm>
              <a:off x="984554" y="1690688"/>
              <a:ext cx="4260112" cy="4595411"/>
            </a:xfrm>
            <a:prstGeom prst="roundRect">
              <a:avLst>
                <a:gd name="adj" fmla="val 42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FB941C-EF8C-A5DB-E03C-7154F099F467}"/>
                </a:ext>
              </a:extLst>
            </p:cNvPr>
            <p:cNvSpPr txBox="1"/>
            <p:nvPr/>
          </p:nvSpPr>
          <p:spPr>
            <a:xfrm>
              <a:off x="1768994" y="1831722"/>
              <a:ext cx="2691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2F528F"/>
                  </a:solidFill>
                </a:rPr>
                <a:t>1. </a:t>
              </a:r>
              <a:r>
                <a:rPr lang="ko-KR" altLang="en-US" b="1" dirty="0">
                  <a:solidFill>
                    <a:srgbClr val="2F528F"/>
                  </a:solidFill>
                </a:rPr>
                <a:t>모니터링 시스템</a:t>
              </a:r>
              <a:r>
                <a:rPr lang="en-US" altLang="ko-KR" b="1" dirty="0">
                  <a:solidFill>
                    <a:srgbClr val="2F528F"/>
                  </a:solidFill>
                </a:rPr>
                <a:t>(</a:t>
              </a:r>
              <a:r>
                <a:rPr lang="ko-KR" altLang="en-US" b="1" dirty="0">
                  <a:solidFill>
                    <a:srgbClr val="2F528F"/>
                  </a:solidFill>
                </a:rPr>
                <a:t>미션</a:t>
              </a:r>
              <a:r>
                <a:rPr lang="en-US" altLang="ko-KR" b="1" dirty="0">
                  <a:solidFill>
                    <a:srgbClr val="2F528F"/>
                  </a:solidFill>
                </a:rPr>
                <a:t>)</a:t>
              </a:r>
              <a:endParaRPr lang="ko-KR" altLang="en-US" b="1" dirty="0">
                <a:solidFill>
                  <a:srgbClr val="2F528F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9C648B0-675E-0ED6-11EB-4269748A569E}"/>
              </a:ext>
            </a:extLst>
          </p:cNvPr>
          <p:cNvGrpSpPr/>
          <p:nvPr/>
        </p:nvGrpSpPr>
        <p:grpSpPr>
          <a:xfrm>
            <a:off x="1506060" y="2559412"/>
            <a:ext cx="2809457" cy="3282129"/>
            <a:chOff x="1254290" y="2186646"/>
            <a:chExt cx="2809457" cy="328212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887A69-90BC-5056-2E8C-22D3B5BD7CF2}"/>
                </a:ext>
              </a:extLst>
            </p:cNvPr>
            <p:cNvGrpSpPr/>
            <p:nvPr/>
          </p:nvGrpSpPr>
          <p:grpSpPr>
            <a:xfrm rot="19263921">
              <a:off x="2931455" y="2186646"/>
              <a:ext cx="842901" cy="1659209"/>
              <a:chOff x="3525834" y="2523407"/>
              <a:chExt cx="842901" cy="165920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2CC7ECA-2A73-FC53-92DD-92CBEB1DB732}"/>
                  </a:ext>
                </a:extLst>
              </p:cNvPr>
              <p:cNvGrpSpPr/>
              <p:nvPr/>
            </p:nvGrpSpPr>
            <p:grpSpPr>
              <a:xfrm rot="19792225">
                <a:off x="3907307" y="2523407"/>
                <a:ext cx="461428" cy="1659209"/>
                <a:chOff x="8739064" y="2995001"/>
                <a:chExt cx="532353" cy="1914244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97D36ECC-133D-691D-785E-C86D4964329F}"/>
                    </a:ext>
                  </a:extLst>
                </p:cNvPr>
                <p:cNvGrpSpPr/>
                <p:nvPr/>
              </p:nvGrpSpPr>
              <p:grpSpPr>
                <a:xfrm rot="16200000">
                  <a:off x="8366153" y="3432903"/>
                  <a:ext cx="1235652" cy="359847"/>
                  <a:chOff x="2981960" y="2100579"/>
                  <a:chExt cx="2727960" cy="1092200"/>
                </a:xfrm>
              </p:grpSpPr>
              <p:sp>
                <p:nvSpPr>
                  <p:cNvPr id="13" name="자유형: 도형 12">
                    <a:extLst>
                      <a:ext uri="{FF2B5EF4-FFF2-40B4-BE49-F238E27FC236}">
                        <a16:creationId xmlns:a16="http://schemas.microsoft.com/office/drawing/2014/main" id="{1F217729-D8FB-A3D9-3498-86660A0DADE9}"/>
                      </a:ext>
                    </a:extLst>
                  </p:cNvPr>
                  <p:cNvSpPr/>
                  <p:nvPr/>
                </p:nvSpPr>
                <p:spPr>
                  <a:xfrm>
                    <a:off x="5049520" y="2407920"/>
                    <a:ext cx="660400" cy="477520"/>
                  </a:xfrm>
                  <a:custGeom>
                    <a:avLst/>
                    <a:gdLst>
                      <a:gd name="connsiteX0" fmla="*/ 0 w 660400"/>
                      <a:gd name="connsiteY0" fmla="*/ 0 h 477520"/>
                      <a:gd name="connsiteX1" fmla="*/ 660400 w 660400"/>
                      <a:gd name="connsiteY1" fmla="*/ 238760 h 477520"/>
                      <a:gd name="connsiteX2" fmla="*/ 0 w 660400"/>
                      <a:gd name="connsiteY2" fmla="*/ 477520 h 477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60400" h="477520">
                        <a:moveTo>
                          <a:pt x="0" y="0"/>
                        </a:moveTo>
                        <a:cubicBezTo>
                          <a:pt x="364729" y="0"/>
                          <a:pt x="660400" y="106896"/>
                          <a:pt x="660400" y="238760"/>
                        </a:cubicBezTo>
                        <a:cubicBezTo>
                          <a:pt x="660400" y="370624"/>
                          <a:pt x="364729" y="477520"/>
                          <a:pt x="0" y="47752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" name="사각형: 잘린 위쪽 모서리 13">
                    <a:extLst>
                      <a:ext uri="{FF2B5EF4-FFF2-40B4-BE49-F238E27FC236}">
                        <a16:creationId xmlns:a16="http://schemas.microsoft.com/office/drawing/2014/main" id="{373BB48C-181B-3AA7-055A-07FA3E373C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56110" y="2426429"/>
                    <a:ext cx="1092200" cy="440499"/>
                  </a:xfrm>
                  <a:prstGeom prst="snip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1AFD10C8-DCF0-4FBD-2B12-7F813DCA21A2}"/>
                      </a:ext>
                    </a:extLst>
                  </p:cNvPr>
                  <p:cNvSpPr/>
                  <p:nvPr/>
                </p:nvSpPr>
                <p:spPr>
                  <a:xfrm>
                    <a:off x="2981960" y="2407920"/>
                    <a:ext cx="2067560" cy="47752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9F90C2DC-170C-394C-6254-E75C876AF1CD}"/>
                    </a:ext>
                  </a:extLst>
                </p:cNvPr>
                <p:cNvSpPr/>
                <p:nvPr/>
              </p:nvSpPr>
              <p:spPr>
                <a:xfrm rot="16200000">
                  <a:off x="8668356" y="4306183"/>
                  <a:ext cx="673770" cy="532353"/>
                </a:xfrm>
                <a:custGeom>
                  <a:avLst/>
                  <a:gdLst>
                    <a:gd name="connsiteX0" fmla="*/ 365772 w 1535713"/>
                    <a:gd name="connsiteY0" fmla="*/ 0 h 721614"/>
                    <a:gd name="connsiteX1" fmla="*/ 673113 w 1535713"/>
                    <a:gd name="connsiteY1" fmla="*/ 106680 h 721614"/>
                    <a:gd name="connsiteX2" fmla="*/ 666541 w 1535713"/>
                    <a:gd name="connsiteY2" fmla="*/ 117979 h 721614"/>
                    <a:gd name="connsiteX3" fmla="*/ 685580 w 1535713"/>
                    <a:gd name="connsiteY3" fmla="*/ 122435 h 721614"/>
                    <a:gd name="connsiteX4" fmla="*/ 700799 w 1535713"/>
                    <a:gd name="connsiteY4" fmla="*/ 118873 h 721614"/>
                    <a:gd name="connsiteX5" fmla="*/ 820430 w 1535713"/>
                    <a:gd name="connsiteY5" fmla="*/ 110490 h 721614"/>
                    <a:gd name="connsiteX6" fmla="*/ 940061 w 1535713"/>
                    <a:gd name="connsiteY6" fmla="*/ 118873 h 721614"/>
                    <a:gd name="connsiteX7" fmla="*/ 1003805 w 1535713"/>
                    <a:gd name="connsiteY7" fmla="*/ 133791 h 721614"/>
                    <a:gd name="connsiteX8" fmla="*/ 1107962 w 1535713"/>
                    <a:gd name="connsiteY8" fmla="*/ 126492 h 721614"/>
                    <a:gd name="connsiteX9" fmla="*/ 1415303 w 1535713"/>
                    <a:gd name="connsiteY9" fmla="*/ 233172 h 721614"/>
                    <a:gd name="connsiteX10" fmla="*/ 1406264 w 1535713"/>
                    <a:gd name="connsiteY10" fmla="*/ 248713 h 721614"/>
                    <a:gd name="connsiteX11" fmla="*/ 1445695 w 1535713"/>
                    <a:gd name="connsiteY11" fmla="*/ 257941 h 721614"/>
                    <a:gd name="connsiteX12" fmla="*/ 1535713 w 1535713"/>
                    <a:gd name="connsiteY12" fmla="*/ 333375 h 721614"/>
                    <a:gd name="connsiteX13" fmla="*/ 1445695 w 1535713"/>
                    <a:gd name="connsiteY13" fmla="*/ 408809 h 721614"/>
                    <a:gd name="connsiteX14" fmla="*/ 1432281 w 1535713"/>
                    <a:gd name="connsiteY14" fmla="*/ 411949 h 721614"/>
                    <a:gd name="connsiteX15" fmla="*/ 1435111 w 1535713"/>
                    <a:gd name="connsiteY15" fmla="*/ 416814 h 721614"/>
                    <a:gd name="connsiteX16" fmla="*/ 1247401 w 1535713"/>
                    <a:gd name="connsiteY16" fmla="*/ 515111 h 721614"/>
                    <a:gd name="connsiteX17" fmla="*/ 1167549 w 1535713"/>
                    <a:gd name="connsiteY17" fmla="*/ 520707 h 721614"/>
                    <a:gd name="connsiteX18" fmla="*/ 1149088 w 1535713"/>
                    <a:gd name="connsiteY18" fmla="*/ 552446 h 721614"/>
                    <a:gd name="connsiteX19" fmla="*/ 865899 w 1535713"/>
                    <a:gd name="connsiteY19" fmla="*/ 617601 h 721614"/>
                    <a:gd name="connsiteX20" fmla="*/ 732654 w 1535713"/>
                    <a:gd name="connsiteY20" fmla="*/ 607082 h 721614"/>
                    <a:gd name="connsiteX21" fmla="*/ 662941 w 1535713"/>
                    <a:gd name="connsiteY21" fmla="*/ 588095 h 721614"/>
                    <a:gd name="connsiteX22" fmla="*/ 678552 w 1535713"/>
                    <a:gd name="connsiteY22" fmla="*/ 614934 h 721614"/>
                    <a:gd name="connsiteX23" fmla="*/ 371211 w 1535713"/>
                    <a:gd name="connsiteY23" fmla="*/ 721614 h 721614"/>
                    <a:gd name="connsiteX24" fmla="*/ 63870 w 1535713"/>
                    <a:gd name="connsiteY24" fmla="*/ 614934 h 721614"/>
                    <a:gd name="connsiteX25" fmla="*/ 88022 w 1535713"/>
                    <a:gd name="connsiteY25" fmla="*/ 573409 h 721614"/>
                    <a:gd name="connsiteX26" fmla="*/ 148203 w 1535713"/>
                    <a:gd name="connsiteY26" fmla="*/ 542427 h 721614"/>
                    <a:gd name="connsiteX27" fmla="*/ 141763 w 1535713"/>
                    <a:gd name="connsiteY27" fmla="*/ 539111 h 721614"/>
                    <a:gd name="connsiteX28" fmla="*/ 117611 w 1535713"/>
                    <a:gd name="connsiteY28" fmla="*/ 497586 h 721614"/>
                    <a:gd name="connsiteX29" fmla="*/ 207629 w 1535713"/>
                    <a:gd name="connsiteY29" fmla="*/ 422152 h 721614"/>
                    <a:gd name="connsiteX30" fmla="*/ 255676 w 1535713"/>
                    <a:gd name="connsiteY30" fmla="*/ 410908 h 721614"/>
                    <a:gd name="connsiteX31" fmla="*/ 187710 w 1535713"/>
                    <a:gd name="connsiteY31" fmla="*/ 406145 h 721614"/>
                    <a:gd name="connsiteX32" fmla="*/ 0 w 1535713"/>
                    <a:gd name="connsiteY32" fmla="*/ 307848 h 721614"/>
                    <a:gd name="connsiteX33" fmla="*/ 187710 w 1535713"/>
                    <a:gd name="connsiteY33" fmla="*/ 209551 h 721614"/>
                    <a:gd name="connsiteX34" fmla="*/ 211810 w 1535713"/>
                    <a:gd name="connsiteY34" fmla="*/ 207862 h 721614"/>
                    <a:gd name="connsiteX35" fmla="*/ 217401 w 1535713"/>
                    <a:gd name="connsiteY35" fmla="*/ 198251 h 721614"/>
                    <a:gd name="connsiteX36" fmla="*/ 148449 w 1535713"/>
                    <a:gd name="connsiteY36" fmla="*/ 182114 h 721614"/>
                    <a:gd name="connsiteX37" fmla="*/ 58431 w 1535713"/>
                    <a:gd name="connsiteY37" fmla="*/ 106680 h 721614"/>
                    <a:gd name="connsiteX38" fmla="*/ 365772 w 1535713"/>
                    <a:gd name="connsiteY38" fmla="*/ 0 h 721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35713" h="721614">
                      <a:moveTo>
                        <a:pt x="365772" y="0"/>
                      </a:moveTo>
                      <a:cubicBezTo>
                        <a:pt x="535512" y="0"/>
                        <a:pt x="673113" y="47762"/>
                        <a:pt x="673113" y="106680"/>
                      </a:cubicBezTo>
                      <a:lnTo>
                        <a:pt x="666541" y="117979"/>
                      </a:lnTo>
                      <a:lnTo>
                        <a:pt x="685580" y="122435"/>
                      </a:lnTo>
                      <a:lnTo>
                        <a:pt x="700799" y="118873"/>
                      </a:lnTo>
                      <a:cubicBezTo>
                        <a:pt x="737569" y="113475"/>
                        <a:pt x="777995" y="110490"/>
                        <a:pt x="820430" y="110490"/>
                      </a:cubicBezTo>
                      <a:cubicBezTo>
                        <a:pt x="862865" y="110490"/>
                        <a:pt x="903291" y="113475"/>
                        <a:pt x="940061" y="118873"/>
                      </a:cubicBezTo>
                      <a:lnTo>
                        <a:pt x="1003805" y="133791"/>
                      </a:lnTo>
                      <a:lnTo>
                        <a:pt x="1107962" y="126492"/>
                      </a:lnTo>
                      <a:cubicBezTo>
                        <a:pt x="1277702" y="126492"/>
                        <a:pt x="1415303" y="174254"/>
                        <a:pt x="1415303" y="233172"/>
                      </a:cubicBezTo>
                      <a:lnTo>
                        <a:pt x="1406264" y="248713"/>
                      </a:lnTo>
                      <a:lnTo>
                        <a:pt x="1445695" y="257941"/>
                      </a:lnTo>
                      <a:cubicBezTo>
                        <a:pt x="1501313" y="277246"/>
                        <a:pt x="1535713" y="303916"/>
                        <a:pt x="1535713" y="333375"/>
                      </a:cubicBezTo>
                      <a:cubicBezTo>
                        <a:pt x="1535713" y="362834"/>
                        <a:pt x="1501313" y="389504"/>
                        <a:pt x="1445695" y="408809"/>
                      </a:cubicBezTo>
                      <a:lnTo>
                        <a:pt x="1432281" y="411949"/>
                      </a:lnTo>
                      <a:lnTo>
                        <a:pt x="1435111" y="416814"/>
                      </a:lnTo>
                      <a:cubicBezTo>
                        <a:pt x="1435111" y="461003"/>
                        <a:pt x="1357711" y="498916"/>
                        <a:pt x="1247401" y="515111"/>
                      </a:cubicBezTo>
                      <a:lnTo>
                        <a:pt x="1167549" y="520707"/>
                      </a:lnTo>
                      <a:lnTo>
                        <a:pt x="1149088" y="552446"/>
                      </a:lnTo>
                      <a:cubicBezTo>
                        <a:pt x="1102431" y="590735"/>
                        <a:pt x="993204" y="617601"/>
                        <a:pt x="865899" y="617601"/>
                      </a:cubicBezTo>
                      <a:cubicBezTo>
                        <a:pt x="818160" y="617601"/>
                        <a:pt x="772963" y="613823"/>
                        <a:pt x="732654" y="607082"/>
                      </a:cubicBezTo>
                      <a:lnTo>
                        <a:pt x="662941" y="588095"/>
                      </a:lnTo>
                      <a:lnTo>
                        <a:pt x="678552" y="614934"/>
                      </a:lnTo>
                      <a:cubicBezTo>
                        <a:pt x="678552" y="673852"/>
                        <a:pt x="540951" y="721614"/>
                        <a:pt x="371211" y="721614"/>
                      </a:cubicBezTo>
                      <a:cubicBezTo>
                        <a:pt x="201471" y="721614"/>
                        <a:pt x="63870" y="673852"/>
                        <a:pt x="63870" y="614934"/>
                      </a:cubicBezTo>
                      <a:cubicBezTo>
                        <a:pt x="63870" y="600205"/>
                        <a:pt x="72470" y="586172"/>
                        <a:pt x="88022" y="573409"/>
                      </a:cubicBezTo>
                      <a:lnTo>
                        <a:pt x="148203" y="542427"/>
                      </a:lnTo>
                      <a:lnTo>
                        <a:pt x="141763" y="539111"/>
                      </a:lnTo>
                      <a:cubicBezTo>
                        <a:pt x="126211" y="526348"/>
                        <a:pt x="117611" y="512316"/>
                        <a:pt x="117611" y="497586"/>
                      </a:cubicBezTo>
                      <a:cubicBezTo>
                        <a:pt x="117611" y="468127"/>
                        <a:pt x="152011" y="441457"/>
                        <a:pt x="207629" y="422152"/>
                      </a:cubicBezTo>
                      <a:lnTo>
                        <a:pt x="255676" y="410908"/>
                      </a:lnTo>
                      <a:lnTo>
                        <a:pt x="187710" y="406145"/>
                      </a:lnTo>
                      <a:cubicBezTo>
                        <a:pt x="77400" y="389950"/>
                        <a:pt x="0" y="352036"/>
                        <a:pt x="0" y="307848"/>
                      </a:cubicBezTo>
                      <a:cubicBezTo>
                        <a:pt x="0" y="263659"/>
                        <a:pt x="77400" y="225746"/>
                        <a:pt x="187710" y="209551"/>
                      </a:cubicBezTo>
                      <a:lnTo>
                        <a:pt x="211810" y="207862"/>
                      </a:lnTo>
                      <a:lnTo>
                        <a:pt x="217401" y="198251"/>
                      </a:lnTo>
                      <a:lnTo>
                        <a:pt x="148449" y="182114"/>
                      </a:lnTo>
                      <a:cubicBezTo>
                        <a:pt x="92831" y="162809"/>
                        <a:pt x="58431" y="136139"/>
                        <a:pt x="58431" y="106680"/>
                      </a:cubicBezTo>
                      <a:cubicBezTo>
                        <a:pt x="58431" y="47762"/>
                        <a:pt x="196032" y="0"/>
                        <a:pt x="365772" y="0"/>
                      </a:cubicBezTo>
                      <a:close/>
                    </a:path>
                  </a:pathLst>
                </a:custGeom>
                <a:solidFill>
                  <a:schemeClr val="tx1"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3319E75-885F-B7E6-1119-7F98336B9589}"/>
                  </a:ext>
                </a:extLst>
              </p:cNvPr>
              <p:cNvGrpSpPr/>
              <p:nvPr/>
            </p:nvGrpSpPr>
            <p:grpSpPr>
              <a:xfrm rot="14216773">
                <a:off x="3638743" y="2540361"/>
                <a:ext cx="403789" cy="629608"/>
                <a:chOff x="2650730" y="3490799"/>
                <a:chExt cx="403789" cy="629608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B211A241-F31E-70E9-B67C-5E538C8E6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591" r="29679" b="64511"/>
                <a:stretch/>
              </p:blipFill>
              <p:spPr>
                <a:xfrm rot="5400000">
                  <a:off x="2768828" y="3834717"/>
                  <a:ext cx="167592" cy="403788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3DEE76C-D2F9-0C5B-A13F-7AE80F0747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591" r="29679" b="64511"/>
                <a:stretch/>
              </p:blipFill>
              <p:spPr>
                <a:xfrm rot="16200000">
                  <a:off x="2768829" y="3372701"/>
                  <a:ext cx="167592" cy="403788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6D273B4-90D2-AD34-C0D0-D97E10F7C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9" r="29679" b="19773"/>
            <a:stretch/>
          </p:blipFill>
          <p:spPr>
            <a:xfrm>
              <a:off x="3592238" y="4493318"/>
              <a:ext cx="471509" cy="912805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FF75634-F2F7-AF8A-568A-506FA1F2BDD6}"/>
                </a:ext>
              </a:extLst>
            </p:cNvPr>
            <p:cNvCxnSpPr>
              <a:cxnSpLocks/>
            </p:cNvCxnSpPr>
            <p:nvPr/>
          </p:nvCxnSpPr>
          <p:spPr>
            <a:xfrm>
              <a:off x="3291036" y="3057819"/>
              <a:ext cx="536956" cy="135416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56E230D-3428-4E39-8A13-E4759A19A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195" y="4715518"/>
              <a:ext cx="868322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D01C2A3-4AE8-C38D-95A1-ACE6A6CE0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1" t="4459" r="12348" b="26871"/>
            <a:stretch/>
          </p:blipFill>
          <p:spPr>
            <a:xfrm>
              <a:off x="1254290" y="4214607"/>
              <a:ext cx="1374905" cy="1254168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2C97AA-E0E8-2EC8-66D0-92224BFB044E}"/>
              </a:ext>
            </a:extLst>
          </p:cNvPr>
          <p:cNvSpPr/>
          <p:nvPr/>
        </p:nvSpPr>
        <p:spPr>
          <a:xfrm>
            <a:off x="6458850" y="1697238"/>
            <a:ext cx="4410665" cy="4595411"/>
          </a:xfrm>
          <a:prstGeom prst="roundRect">
            <a:avLst>
              <a:gd name="adj" fmla="val 756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02DEC-0549-319D-578C-95F4F7A4FA1B}"/>
              </a:ext>
            </a:extLst>
          </p:cNvPr>
          <p:cNvSpPr txBox="1"/>
          <p:nvPr/>
        </p:nvSpPr>
        <p:spPr>
          <a:xfrm>
            <a:off x="6629972" y="1869182"/>
            <a:ext cx="426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비행 시뮬레이터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추후 연구 및 기능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2FECB5B-8C90-3B85-DDF6-CCB444BBE0AC}"/>
              </a:ext>
            </a:extLst>
          </p:cNvPr>
          <p:cNvGrpSpPr/>
          <p:nvPr/>
        </p:nvGrpSpPr>
        <p:grpSpPr>
          <a:xfrm>
            <a:off x="7267450" y="3661931"/>
            <a:ext cx="2907507" cy="1679001"/>
            <a:chOff x="7431993" y="4473609"/>
            <a:chExt cx="2594294" cy="1379387"/>
          </a:xfrm>
        </p:grpSpPr>
        <p:pic>
          <p:nvPicPr>
            <p:cNvPr id="55" name="Picture 4" descr="What is Reinforcement Learning?: Components, Approaches, Markov Decision  Process, Formalisation using MDP | by Vishnu Vijayan PV | Medium">
              <a:extLst>
                <a:ext uri="{FF2B5EF4-FFF2-40B4-BE49-F238E27FC236}">
                  <a16:creationId xmlns:a16="http://schemas.microsoft.com/office/drawing/2014/main" id="{03370FED-235C-2424-F4CD-7671AAFA3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993" y="4796062"/>
              <a:ext cx="2594294" cy="1056934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C4857C-272F-0C93-5C62-39F9F58647E3}"/>
                </a:ext>
              </a:extLst>
            </p:cNvPr>
            <p:cNvSpPr txBox="1"/>
            <p:nvPr/>
          </p:nvSpPr>
          <p:spPr>
            <a:xfrm>
              <a:off x="7647465" y="4473609"/>
              <a:ext cx="2163351" cy="27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reinforcement learning</a:t>
              </a:r>
              <a:endParaRPr lang="ko-KR" altLang="en-US" sz="16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AF3D7D-4C51-650C-698F-950A59AE7710}"/>
              </a:ext>
            </a:extLst>
          </p:cNvPr>
          <p:cNvGrpSpPr/>
          <p:nvPr/>
        </p:nvGrpSpPr>
        <p:grpSpPr>
          <a:xfrm>
            <a:off x="7028411" y="2497995"/>
            <a:ext cx="3385589" cy="3385126"/>
            <a:chOff x="7127588" y="2795367"/>
            <a:chExt cx="3073187" cy="3072767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A33E31E-1EE3-0685-2232-182887FE2A7C}"/>
                </a:ext>
              </a:extLst>
            </p:cNvPr>
            <p:cNvSpPr/>
            <p:nvPr/>
          </p:nvSpPr>
          <p:spPr>
            <a:xfrm>
              <a:off x="7127588" y="3165175"/>
              <a:ext cx="3073187" cy="2702959"/>
            </a:xfrm>
            <a:prstGeom prst="roundRect">
              <a:avLst>
                <a:gd name="adj" fmla="val 7566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2253880-4AE4-D010-3805-6D508A11D6B7}"/>
                </a:ext>
              </a:extLst>
            </p:cNvPr>
            <p:cNvGrpSpPr/>
            <p:nvPr/>
          </p:nvGrpSpPr>
          <p:grpSpPr>
            <a:xfrm>
              <a:off x="7563774" y="2795367"/>
              <a:ext cx="2200813" cy="820996"/>
              <a:chOff x="7357922" y="2302214"/>
              <a:chExt cx="2636512" cy="98353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B428698-0322-8F5F-85DE-437169A1C308}"/>
                  </a:ext>
                </a:extLst>
              </p:cNvPr>
              <p:cNvSpPr/>
              <p:nvPr/>
            </p:nvSpPr>
            <p:spPr>
              <a:xfrm>
                <a:off x="7357922" y="2302214"/>
                <a:ext cx="2636512" cy="9835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Picture 2" descr="Unity 실시간 개발 플랫폼 | 3D, 2D VR 및 AR 엔진">
                <a:extLst>
                  <a:ext uri="{FF2B5EF4-FFF2-40B4-BE49-F238E27FC236}">
                    <a16:creationId xmlns:a16="http://schemas.microsoft.com/office/drawing/2014/main" id="{91ADE288-002D-8254-2D57-10786492FB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02" t="30770" r="14741" b="26038"/>
              <a:stretch/>
            </p:blipFill>
            <p:spPr bwMode="auto">
              <a:xfrm>
                <a:off x="7451541" y="2350759"/>
                <a:ext cx="2425281" cy="866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7177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모니터링 시스템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미션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개발 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152E3-7E23-42EA-3B8F-3DC7279B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50618B-25E1-D2E2-FC57-372CDB58C35A}"/>
              </a:ext>
            </a:extLst>
          </p:cNvPr>
          <p:cNvGrpSpPr/>
          <p:nvPr/>
        </p:nvGrpSpPr>
        <p:grpSpPr>
          <a:xfrm>
            <a:off x="924849" y="1866900"/>
            <a:ext cx="10213765" cy="1430337"/>
            <a:chOff x="1011498" y="1666875"/>
            <a:chExt cx="10213765" cy="143033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38D1D3C-093F-B5FB-F934-8FFB71E67BBC}"/>
                </a:ext>
              </a:extLst>
            </p:cNvPr>
            <p:cNvSpPr/>
            <p:nvPr/>
          </p:nvSpPr>
          <p:spPr>
            <a:xfrm>
              <a:off x="3239424" y="1666875"/>
              <a:ext cx="6372225" cy="1430337"/>
            </a:xfrm>
            <a:prstGeom prst="rect">
              <a:avLst/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96021ADA-B5E2-DE39-BD8B-908DEADA2BC4}"/>
                </a:ext>
              </a:extLst>
            </p:cNvPr>
            <p:cNvSpPr/>
            <p:nvPr/>
          </p:nvSpPr>
          <p:spPr>
            <a:xfrm>
              <a:off x="1011498" y="2032808"/>
              <a:ext cx="2106093" cy="671451"/>
            </a:xfrm>
            <a:prstGeom prst="roundRect">
              <a:avLst>
                <a:gd name="adj" fmla="val 9717"/>
              </a:avLst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전자 장비 작동 확인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7F93906-F96E-46BE-3DCC-907EC19CDCCD}"/>
                </a:ext>
              </a:extLst>
            </p:cNvPr>
            <p:cNvSpPr/>
            <p:nvPr/>
          </p:nvSpPr>
          <p:spPr>
            <a:xfrm>
              <a:off x="3507034" y="2031249"/>
              <a:ext cx="1366751" cy="671451"/>
            </a:xfrm>
            <a:prstGeom prst="roundRect">
              <a:avLst>
                <a:gd name="adj" fmla="val 9717"/>
              </a:avLst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발사체 조립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43C28BB-D343-41C5-554E-EB16F9F7C0FF}"/>
                </a:ext>
              </a:extLst>
            </p:cNvPr>
            <p:cNvSpPr/>
            <p:nvPr/>
          </p:nvSpPr>
          <p:spPr>
            <a:xfrm>
              <a:off x="5263228" y="2031249"/>
              <a:ext cx="1169069" cy="671451"/>
            </a:xfrm>
            <a:prstGeom prst="roundRect">
              <a:avLst>
                <a:gd name="adj" fmla="val 9717"/>
              </a:avLst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엔진 점화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3106BA3-DD0D-574D-F992-E01D26A9B2B2}"/>
                </a:ext>
              </a:extLst>
            </p:cNvPr>
            <p:cNvSpPr/>
            <p:nvPr/>
          </p:nvSpPr>
          <p:spPr>
            <a:xfrm>
              <a:off x="6824079" y="2031249"/>
              <a:ext cx="746398" cy="694489"/>
            </a:xfrm>
            <a:prstGeom prst="roundRect">
              <a:avLst>
                <a:gd name="adj" fmla="val 9717"/>
              </a:avLst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비행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FD9ED60-4165-C5C9-F908-C4761C24AE6E}"/>
                </a:ext>
              </a:extLst>
            </p:cNvPr>
            <p:cNvSpPr/>
            <p:nvPr/>
          </p:nvSpPr>
          <p:spPr>
            <a:xfrm>
              <a:off x="9839424" y="2046431"/>
              <a:ext cx="1385839" cy="671451"/>
            </a:xfrm>
            <a:prstGeom prst="roundRect">
              <a:avLst>
                <a:gd name="adj" fmla="val 9717"/>
              </a:avLst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착륙 및 회수</a:t>
              </a: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391EC887-CAF0-1D17-500E-ECE5B65FF371}"/>
                </a:ext>
              </a:extLst>
            </p:cNvPr>
            <p:cNvSpPr/>
            <p:nvPr/>
          </p:nvSpPr>
          <p:spPr>
            <a:xfrm>
              <a:off x="3154823" y="2059282"/>
              <a:ext cx="304800" cy="615384"/>
            </a:xfrm>
            <a:prstGeom prst="rightArrow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8DE5B55F-4731-E218-D263-F6837658A92F}"/>
                </a:ext>
              </a:extLst>
            </p:cNvPr>
            <p:cNvSpPr/>
            <p:nvPr/>
          </p:nvSpPr>
          <p:spPr>
            <a:xfrm>
              <a:off x="4915484" y="2057978"/>
              <a:ext cx="304800" cy="615384"/>
            </a:xfrm>
            <a:prstGeom prst="rightArrow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B6A3825E-4A1C-3D57-F5DE-3062ED84B160}"/>
                </a:ext>
              </a:extLst>
            </p:cNvPr>
            <p:cNvSpPr/>
            <p:nvPr/>
          </p:nvSpPr>
          <p:spPr>
            <a:xfrm>
              <a:off x="6475241" y="2087316"/>
              <a:ext cx="304800" cy="615384"/>
            </a:xfrm>
            <a:prstGeom prst="rightArrow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124D4C9-1ECF-84D8-18BF-0AE66A497E2B}"/>
                </a:ext>
              </a:extLst>
            </p:cNvPr>
            <p:cNvSpPr/>
            <p:nvPr/>
          </p:nvSpPr>
          <p:spPr>
            <a:xfrm>
              <a:off x="7657459" y="2089785"/>
              <a:ext cx="304800" cy="615384"/>
            </a:xfrm>
            <a:prstGeom prst="rightArrow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71FDD14B-0339-85B1-A556-017543DC36F5}"/>
                </a:ext>
              </a:extLst>
            </p:cNvPr>
            <p:cNvSpPr/>
            <p:nvPr/>
          </p:nvSpPr>
          <p:spPr>
            <a:xfrm>
              <a:off x="9490587" y="2089785"/>
              <a:ext cx="304800" cy="615384"/>
            </a:xfrm>
            <a:prstGeom prst="rightArrow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E150653-8920-25A9-2FF7-75C79BF8222A}"/>
                </a:ext>
              </a:extLst>
            </p:cNvPr>
            <p:cNvSpPr/>
            <p:nvPr/>
          </p:nvSpPr>
          <p:spPr>
            <a:xfrm>
              <a:off x="8005203" y="2047736"/>
              <a:ext cx="1442440" cy="675004"/>
            </a:xfrm>
            <a:prstGeom prst="roundRect">
              <a:avLst>
                <a:gd name="adj" fmla="val 9717"/>
              </a:avLst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낙하산 사출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DF27C06-FF6F-A976-863B-F95F5302160F}"/>
              </a:ext>
            </a:extLst>
          </p:cNvPr>
          <p:cNvSpPr txBox="1"/>
          <p:nvPr/>
        </p:nvSpPr>
        <p:spPr>
          <a:xfrm>
            <a:off x="7680080" y="1600924"/>
            <a:ext cx="196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전자 장비 작동 확인 불가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8EE318F5-5F14-281C-2108-F6289031B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604" y="4119787"/>
            <a:ext cx="4571565" cy="1817110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전자 장비 작동 확인 불가 구간 존재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발사체 조립 이후 오작동 발생 시 대처 불가능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미션 성공을 확률을 높이기 위한 대책 필요</a:t>
            </a:r>
            <a:endParaRPr lang="en-US" altLang="ko-KR" sz="16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840C1C8-5B36-D943-18AF-2CF83D7EBB49}"/>
              </a:ext>
            </a:extLst>
          </p:cNvPr>
          <p:cNvSpPr/>
          <p:nvPr/>
        </p:nvSpPr>
        <p:spPr>
          <a:xfrm>
            <a:off x="924849" y="3563940"/>
            <a:ext cx="4791077" cy="2420936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2C59A67-9557-3C4D-047D-BB78F1046807}"/>
              </a:ext>
            </a:extLst>
          </p:cNvPr>
          <p:cNvSpPr/>
          <p:nvPr/>
        </p:nvSpPr>
        <p:spPr>
          <a:xfrm>
            <a:off x="6111821" y="3979246"/>
            <a:ext cx="594544" cy="1571270"/>
          </a:xfrm>
          <a:prstGeom prst="rightArrow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326664F-0697-28AD-9C49-038394EFC3F9}"/>
              </a:ext>
            </a:extLst>
          </p:cNvPr>
          <p:cNvSpPr/>
          <p:nvPr/>
        </p:nvSpPr>
        <p:spPr>
          <a:xfrm>
            <a:off x="7045440" y="3563939"/>
            <a:ext cx="3985437" cy="241379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680E55-49A0-91BB-7A96-14BEA263ED13}"/>
              </a:ext>
            </a:extLst>
          </p:cNvPr>
          <p:cNvSpPr txBox="1"/>
          <p:nvPr/>
        </p:nvSpPr>
        <p:spPr>
          <a:xfrm>
            <a:off x="2857885" y="36320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2F528F"/>
                </a:solidFill>
              </a:rPr>
              <a:t>문제점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FC0CFD-110F-A9F4-B853-5EC0FAEF7DA9}"/>
              </a:ext>
            </a:extLst>
          </p:cNvPr>
          <p:cNvSpPr txBox="1"/>
          <p:nvPr/>
        </p:nvSpPr>
        <p:spPr>
          <a:xfrm>
            <a:off x="8434423" y="3613620"/>
            <a:ext cx="120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F528F"/>
                </a:solidFill>
              </a:rPr>
              <a:t>연구 목적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68F5E56A-52EB-1505-3D60-9F22D7D1378B}"/>
              </a:ext>
            </a:extLst>
          </p:cNvPr>
          <p:cNvSpPr txBox="1">
            <a:spLocks/>
          </p:cNvSpPr>
          <p:nvPr/>
        </p:nvSpPr>
        <p:spPr>
          <a:xfrm>
            <a:off x="7262842" y="4119787"/>
            <a:ext cx="3738348" cy="1817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발사 전 과정 전자 장비 작동 확인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데이터 수집 및 시각화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강제 낙하산 사출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5366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AF5FD-A2ED-8C10-3B5D-B38D9A7A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모니터링 시스템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미션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개념 설계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7D3A3B6-66D3-8D4E-F8D1-E893430BF08D}"/>
              </a:ext>
            </a:extLst>
          </p:cNvPr>
          <p:cNvSpPr/>
          <p:nvPr/>
        </p:nvSpPr>
        <p:spPr>
          <a:xfrm>
            <a:off x="3788003" y="1954682"/>
            <a:ext cx="2587418" cy="4055476"/>
          </a:xfrm>
          <a:prstGeom prst="roundRect">
            <a:avLst>
              <a:gd name="adj" fmla="val 575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5E2C94-CC93-9903-DC81-C607D0E3FBB4}"/>
              </a:ext>
            </a:extLst>
          </p:cNvPr>
          <p:cNvSpPr/>
          <p:nvPr/>
        </p:nvSpPr>
        <p:spPr>
          <a:xfrm>
            <a:off x="6748019" y="1970593"/>
            <a:ext cx="4443735" cy="4071387"/>
          </a:xfrm>
          <a:prstGeom prst="roundRect">
            <a:avLst>
              <a:gd name="adj" fmla="val 5758"/>
            </a:avLst>
          </a:prstGeom>
          <a:noFill/>
          <a:ln w="1905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31BBD-57AF-0BA8-5C0A-72A960639B2D}"/>
              </a:ext>
            </a:extLst>
          </p:cNvPr>
          <p:cNvSpPr txBox="1"/>
          <p:nvPr/>
        </p:nvSpPr>
        <p:spPr>
          <a:xfrm>
            <a:off x="3901322" y="2234588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① 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5D194-C497-A638-C78D-13055E7DEBC5}"/>
              </a:ext>
            </a:extLst>
          </p:cNvPr>
          <p:cNvSpPr txBox="1"/>
          <p:nvPr/>
        </p:nvSpPr>
        <p:spPr>
          <a:xfrm>
            <a:off x="3895373" y="3689416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② 데이터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0EAAC-A1B1-4E53-303E-35200DE47E55}"/>
              </a:ext>
            </a:extLst>
          </p:cNvPr>
          <p:cNvSpPr txBox="1"/>
          <p:nvPr/>
        </p:nvSpPr>
        <p:spPr>
          <a:xfrm>
            <a:off x="3895373" y="4886363"/>
            <a:ext cx="2310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③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가공 및 송신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D32C2C-4AB2-12DC-72A6-43B2BF169D45}"/>
              </a:ext>
            </a:extLst>
          </p:cNvPr>
          <p:cNvSpPr txBox="1"/>
          <p:nvPr/>
        </p:nvSpPr>
        <p:spPr>
          <a:xfrm>
            <a:off x="6906408" y="2227348"/>
            <a:ext cx="1762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① 통신 수신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425B6-BB9B-1347-F2BC-C0ABB54C999B}"/>
              </a:ext>
            </a:extLst>
          </p:cNvPr>
          <p:cNvSpPr txBox="1"/>
          <p:nvPr/>
        </p:nvSpPr>
        <p:spPr>
          <a:xfrm>
            <a:off x="6911012" y="4114558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③  </a:t>
            </a:r>
            <a:r>
              <a:rPr lang="en-US" altLang="ko-KR" sz="1600" b="1" dirty="0"/>
              <a:t>PC</a:t>
            </a:r>
            <a:r>
              <a:rPr lang="ko-KR" altLang="en-US" sz="1600" b="1" dirty="0"/>
              <a:t>로 전송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2CACFD-A2B8-15B0-6E9B-99D20254021E}"/>
              </a:ext>
            </a:extLst>
          </p:cNvPr>
          <p:cNvSpPr txBox="1"/>
          <p:nvPr/>
        </p:nvSpPr>
        <p:spPr>
          <a:xfrm>
            <a:off x="6748019" y="15853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2F528F"/>
                </a:solidFill>
              </a:rPr>
              <a:t>지상국</a:t>
            </a:r>
            <a:endParaRPr lang="ko-KR" altLang="en-US" b="1" dirty="0">
              <a:solidFill>
                <a:srgbClr val="2F528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1CCCBC-D368-4D54-94FD-74D87840B4E9}"/>
              </a:ext>
            </a:extLst>
          </p:cNvPr>
          <p:cNvSpPr txBox="1"/>
          <p:nvPr/>
        </p:nvSpPr>
        <p:spPr>
          <a:xfrm>
            <a:off x="8915019" y="226641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② 데이터 프로세싱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2144E-D85B-1631-CDCD-1DD9260401FD}"/>
              </a:ext>
            </a:extLst>
          </p:cNvPr>
          <p:cNvSpPr txBox="1"/>
          <p:nvPr/>
        </p:nvSpPr>
        <p:spPr>
          <a:xfrm>
            <a:off x="8937497" y="4073511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④ </a:t>
            </a:r>
            <a:r>
              <a:rPr lang="en-US" altLang="ko-KR" sz="1600" b="1" dirty="0"/>
              <a:t>GUI</a:t>
            </a:r>
            <a:endParaRPr lang="ko-KR" altLang="en-US" sz="1600" b="1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2616DD3-6BB3-0E56-F326-BCB312A39F22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6205914" y="2396625"/>
            <a:ext cx="700494" cy="2659015"/>
          </a:xfrm>
          <a:prstGeom prst="bentConnector3">
            <a:avLst>
              <a:gd name="adj1" fmla="val 5000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57E81255-FAF8-1C8C-DAC3-5408FFD88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514" y="2675683"/>
            <a:ext cx="1978534" cy="1056471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자세</a:t>
            </a:r>
            <a:r>
              <a:rPr lang="en-US" altLang="ko-KR" sz="1600" dirty="0"/>
              <a:t> (BNO055)</a:t>
            </a:r>
          </a:p>
          <a:p>
            <a:r>
              <a:rPr lang="ko-KR" altLang="en-US" sz="1600" dirty="0"/>
              <a:t>고도</a:t>
            </a:r>
            <a:r>
              <a:rPr lang="en-US" altLang="ko-KR" sz="1600" dirty="0"/>
              <a:t>, </a:t>
            </a:r>
            <a:r>
              <a:rPr lang="ko-KR" altLang="en-US" sz="1600" dirty="0"/>
              <a:t>기압</a:t>
            </a:r>
            <a:r>
              <a:rPr lang="en-US" altLang="ko-KR" sz="1600" dirty="0"/>
              <a:t>,</a:t>
            </a:r>
            <a:r>
              <a:rPr lang="ko-KR" altLang="en-US" sz="1600" dirty="0"/>
              <a:t>온도 </a:t>
            </a:r>
            <a:r>
              <a:rPr lang="en-US" altLang="ko-KR" sz="1600" dirty="0"/>
              <a:t>(BMP280)</a:t>
            </a: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23D72A71-8C7D-C0A4-AB7B-31ABCD234C06}"/>
              </a:ext>
            </a:extLst>
          </p:cNvPr>
          <p:cNvSpPr txBox="1">
            <a:spLocks/>
          </p:cNvSpPr>
          <p:nvPr/>
        </p:nvSpPr>
        <p:spPr>
          <a:xfrm>
            <a:off x="3952321" y="4127708"/>
            <a:ext cx="2120042" cy="551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수집 정보 </a:t>
            </a:r>
            <a:r>
              <a:rPr lang="en-US" altLang="ko-KR" sz="1600" dirty="0"/>
              <a:t>SD </a:t>
            </a:r>
            <a:r>
              <a:rPr lang="ko-KR" altLang="en-US" sz="1600" dirty="0"/>
              <a:t>카드 저장</a:t>
            </a:r>
            <a:endParaRPr lang="en-US" altLang="ko-KR" sz="1600" dirty="0"/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5FF32B99-A89A-E402-1909-9E8E38671C8E}"/>
              </a:ext>
            </a:extLst>
          </p:cNvPr>
          <p:cNvSpPr txBox="1">
            <a:spLocks/>
          </p:cNvSpPr>
          <p:nvPr/>
        </p:nvSpPr>
        <p:spPr>
          <a:xfrm>
            <a:off x="3969672" y="5269732"/>
            <a:ext cx="2117432" cy="570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RF </a:t>
            </a:r>
            <a:r>
              <a:rPr lang="ko-KR" altLang="en-US" sz="1600" dirty="0"/>
              <a:t>통신용 데이터 패킷으로 변환</a:t>
            </a: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072EE665-47B0-48B8-D1E4-A2565D7B9DB6}"/>
              </a:ext>
            </a:extLst>
          </p:cNvPr>
          <p:cNvSpPr txBox="1">
            <a:spLocks/>
          </p:cNvSpPr>
          <p:nvPr/>
        </p:nvSpPr>
        <p:spPr>
          <a:xfrm>
            <a:off x="6953549" y="2719594"/>
            <a:ext cx="2278409" cy="931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데이터 수신</a:t>
            </a:r>
            <a:endParaRPr lang="en-US" altLang="ko-KR" sz="1600" dirty="0"/>
          </a:p>
          <a:p>
            <a:r>
              <a:rPr lang="ko-KR" altLang="en-US" sz="1600" dirty="0"/>
              <a:t>데이터 유효성 확인</a:t>
            </a: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D0FEAF63-4479-F871-7A53-D3D36CBA0D1E}"/>
              </a:ext>
            </a:extLst>
          </p:cNvPr>
          <p:cNvSpPr txBox="1">
            <a:spLocks/>
          </p:cNvSpPr>
          <p:nvPr/>
        </p:nvSpPr>
        <p:spPr>
          <a:xfrm>
            <a:off x="6911011" y="4606803"/>
            <a:ext cx="1945793" cy="602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시리얼 통신으로 전송</a:t>
            </a:r>
            <a:endParaRPr lang="en-US" altLang="ko-KR" sz="1600" dirty="0"/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A455A833-8EF5-97A2-C1E3-6C41F79CC480}"/>
              </a:ext>
            </a:extLst>
          </p:cNvPr>
          <p:cNvSpPr txBox="1">
            <a:spLocks/>
          </p:cNvSpPr>
          <p:nvPr/>
        </p:nvSpPr>
        <p:spPr>
          <a:xfrm>
            <a:off x="8965737" y="2704701"/>
            <a:ext cx="2237592" cy="1056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통신 프로토콜에 의한 데이터 </a:t>
            </a:r>
            <a:r>
              <a:rPr lang="ko-KR" altLang="en-US" sz="1600" dirty="0" err="1"/>
              <a:t>재변환</a:t>
            </a:r>
            <a:endParaRPr lang="ko-KR" altLang="en-US" sz="1600" dirty="0"/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2A10BA25-F0BA-F71C-2220-1A2C8972B17F}"/>
              </a:ext>
            </a:extLst>
          </p:cNvPr>
          <p:cNvSpPr txBox="1">
            <a:spLocks/>
          </p:cNvSpPr>
          <p:nvPr/>
        </p:nvSpPr>
        <p:spPr>
          <a:xfrm>
            <a:off x="9008536" y="4453112"/>
            <a:ext cx="2230482" cy="58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변환된 데이터      시각화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61288-98E6-FDC0-A039-5460DF10C0F5}"/>
              </a:ext>
            </a:extLst>
          </p:cNvPr>
          <p:cNvSpPr txBox="1"/>
          <p:nvPr/>
        </p:nvSpPr>
        <p:spPr>
          <a:xfrm>
            <a:off x="3969672" y="1601261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2F528F"/>
                </a:solidFill>
              </a:rPr>
              <a:t>개체 내 통신 모듈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FAE6765-8753-73D7-3FE2-1F0D811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4188B65-41DE-D15E-F5F3-D2F27992E345}"/>
              </a:ext>
            </a:extLst>
          </p:cNvPr>
          <p:cNvSpPr/>
          <p:nvPr/>
        </p:nvSpPr>
        <p:spPr>
          <a:xfrm>
            <a:off x="815675" y="1954682"/>
            <a:ext cx="2378406" cy="4104195"/>
          </a:xfrm>
          <a:prstGeom prst="roundRect">
            <a:avLst>
              <a:gd name="adj" fmla="val 4248"/>
            </a:avLst>
          </a:prstGeom>
          <a:noFill/>
          <a:ln w="1905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A0E75-6E2B-E25F-1767-F22452027E58}"/>
              </a:ext>
            </a:extLst>
          </p:cNvPr>
          <p:cNvSpPr txBox="1"/>
          <p:nvPr/>
        </p:nvSpPr>
        <p:spPr>
          <a:xfrm>
            <a:off x="1423686" y="1577859"/>
            <a:ext cx="120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F528F"/>
                </a:solidFill>
              </a:rPr>
              <a:t>통신 상황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B49A76-3C5F-E688-ABE1-3524D4F94A23}"/>
              </a:ext>
            </a:extLst>
          </p:cNvPr>
          <p:cNvGrpSpPr/>
          <p:nvPr/>
        </p:nvGrpSpPr>
        <p:grpSpPr>
          <a:xfrm rot="18078546">
            <a:off x="1611998" y="1958817"/>
            <a:ext cx="842901" cy="1659209"/>
            <a:chOff x="3525834" y="2523407"/>
            <a:chExt cx="842901" cy="165920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F6E8DAC-6500-5939-C594-5F53B2B1FBD9}"/>
                </a:ext>
              </a:extLst>
            </p:cNvPr>
            <p:cNvGrpSpPr/>
            <p:nvPr/>
          </p:nvGrpSpPr>
          <p:grpSpPr>
            <a:xfrm rot="19792225">
              <a:off x="3907307" y="2523407"/>
              <a:ext cx="461428" cy="1659209"/>
              <a:chOff x="8739064" y="2995001"/>
              <a:chExt cx="532353" cy="191424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6F1BA27-C36F-C1DF-A3F4-E960FA5A23B1}"/>
                  </a:ext>
                </a:extLst>
              </p:cNvPr>
              <p:cNvGrpSpPr/>
              <p:nvPr/>
            </p:nvGrpSpPr>
            <p:grpSpPr>
              <a:xfrm rot="16200000">
                <a:off x="8366153" y="3432903"/>
                <a:ext cx="1235652" cy="359847"/>
                <a:chOff x="2981960" y="2100579"/>
                <a:chExt cx="2727960" cy="1092200"/>
              </a:xfrm>
            </p:grpSpPr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681DBC94-B6C1-FAE9-A421-861B7B356882}"/>
                    </a:ext>
                  </a:extLst>
                </p:cNvPr>
                <p:cNvSpPr/>
                <p:nvPr/>
              </p:nvSpPr>
              <p:spPr>
                <a:xfrm>
                  <a:off x="5049520" y="2407920"/>
                  <a:ext cx="660400" cy="477520"/>
                </a:xfrm>
                <a:custGeom>
                  <a:avLst/>
                  <a:gdLst>
                    <a:gd name="connsiteX0" fmla="*/ 0 w 660400"/>
                    <a:gd name="connsiteY0" fmla="*/ 0 h 477520"/>
                    <a:gd name="connsiteX1" fmla="*/ 660400 w 660400"/>
                    <a:gd name="connsiteY1" fmla="*/ 238760 h 477520"/>
                    <a:gd name="connsiteX2" fmla="*/ 0 w 660400"/>
                    <a:gd name="connsiteY2" fmla="*/ 47752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0400" h="477520">
                      <a:moveTo>
                        <a:pt x="0" y="0"/>
                      </a:moveTo>
                      <a:cubicBezTo>
                        <a:pt x="364729" y="0"/>
                        <a:pt x="660400" y="106896"/>
                        <a:pt x="660400" y="238760"/>
                      </a:cubicBezTo>
                      <a:cubicBezTo>
                        <a:pt x="660400" y="370624"/>
                        <a:pt x="364729" y="477520"/>
                        <a:pt x="0" y="4775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사각형: 잘린 위쪽 모서리 24">
                  <a:extLst>
                    <a:ext uri="{FF2B5EF4-FFF2-40B4-BE49-F238E27FC236}">
                      <a16:creationId xmlns:a16="http://schemas.microsoft.com/office/drawing/2014/main" id="{4B911DF2-7234-6D82-0FA6-35588DCE35C8}"/>
                    </a:ext>
                  </a:extLst>
                </p:cNvPr>
                <p:cNvSpPr/>
                <p:nvPr/>
              </p:nvSpPr>
              <p:spPr>
                <a:xfrm rot="5400000">
                  <a:off x="2656110" y="2426429"/>
                  <a:ext cx="1092200" cy="440499"/>
                </a:xfrm>
                <a:prstGeom prst="snip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E4C232FD-DD4E-7079-6402-19CBAF88E884}"/>
                    </a:ext>
                  </a:extLst>
                </p:cNvPr>
                <p:cNvSpPr/>
                <p:nvPr/>
              </p:nvSpPr>
              <p:spPr>
                <a:xfrm>
                  <a:off x="2981960" y="2407920"/>
                  <a:ext cx="2067560" cy="47752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46D99814-134A-579E-17A1-F15719394199}"/>
                  </a:ext>
                </a:extLst>
              </p:cNvPr>
              <p:cNvSpPr/>
              <p:nvPr/>
            </p:nvSpPr>
            <p:spPr>
              <a:xfrm rot="16200000">
                <a:off x="8668356" y="4306183"/>
                <a:ext cx="673770" cy="532353"/>
              </a:xfrm>
              <a:custGeom>
                <a:avLst/>
                <a:gdLst>
                  <a:gd name="connsiteX0" fmla="*/ 365772 w 1535713"/>
                  <a:gd name="connsiteY0" fmla="*/ 0 h 721614"/>
                  <a:gd name="connsiteX1" fmla="*/ 673113 w 1535713"/>
                  <a:gd name="connsiteY1" fmla="*/ 106680 h 721614"/>
                  <a:gd name="connsiteX2" fmla="*/ 666541 w 1535713"/>
                  <a:gd name="connsiteY2" fmla="*/ 117979 h 721614"/>
                  <a:gd name="connsiteX3" fmla="*/ 685580 w 1535713"/>
                  <a:gd name="connsiteY3" fmla="*/ 122435 h 721614"/>
                  <a:gd name="connsiteX4" fmla="*/ 700799 w 1535713"/>
                  <a:gd name="connsiteY4" fmla="*/ 118873 h 721614"/>
                  <a:gd name="connsiteX5" fmla="*/ 820430 w 1535713"/>
                  <a:gd name="connsiteY5" fmla="*/ 110490 h 721614"/>
                  <a:gd name="connsiteX6" fmla="*/ 940061 w 1535713"/>
                  <a:gd name="connsiteY6" fmla="*/ 118873 h 721614"/>
                  <a:gd name="connsiteX7" fmla="*/ 1003805 w 1535713"/>
                  <a:gd name="connsiteY7" fmla="*/ 133791 h 721614"/>
                  <a:gd name="connsiteX8" fmla="*/ 1107962 w 1535713"/>
                  <a:gd name="connsiteY8" fmla="*/ 126492 h 721614"/>
                  <a:gd name="connsiteX9" fmla="*/ 1415303 w 1535713"/>
                  <a:gd name="connsiteY9" fmla="*/ 233172 h 721614"/>
                  <a:gd name="connsiteX10" fmla="*/ 1406264 w 1535713"/>
                  <a:gd name="connsiteY10" fmla="*/ 248713 h 721614"/>
                  <a:gd name="connsiteX11" fmla="*/ 1445695 w 1535713"/>
                  <a:gd name="connsiteY11" fmla="*/ 257941 h 721614"/>
                  <a:gd name="connsiteX12" fmla="*/ 1535713 w 1535713"/>
                  <a:gd name="connsiteY12" fmla="*/ 333375 h 721614"/>
                  <a:gd name="connsiteX13" fmla="*/ 1445695 w 1535713"/>
                  <a:gd name="connsiteY13" fmla="*/ 408809 h 721614"/>
                  <a:gd name="connsiteX14" fmla="*/ 1432281 w 1535713"/>
                  <a:gd name="connsiteY14" fmla="*/ 411949 h 721614"/>
                  <a:gd name="connsiteX15" fmla="*/ 1435111 w 1535713"/>
                  <a:gd name="connsiteY15" fmla="*/ 416814 h 721614"/>
                  <a:gd name="connsiteX16" fmla="*/ 1247401 w 1535713"/>
                  <a:gd name="connsiteY16" fmla="*/ 515111 h 721614"/>
                  <a:gd name="connsiteX17" fmla="*/ 1167549 w 1535713"/>
                  <a:gd name="connsiteY17" fmla="*/ 520707 h 721614"/>
                  <a:gd name="connsiteX18" fmla="*/ 1149088 w 1535713"/>
                  <a:gd name="connsiteY18" fmla="*/ 552446 h 721614"/>
                  <a:gd name="connsiteX19" fmla="*/ 865899 w 1535713"/>
                  <a:gd name="connsiteY19" fmla="*/ 617601 h 721614"/>
                  <a:gd name="connsiteX20" fmla="*/ 732654 w 1535713"/>
                  <a:gd name="connsiteY20" fmla="*/ 607082 h 721614"/>
                  <a:gd name="connsiteX21" fmla="*/ 662941 w 1535713"/>
                  <a:gd name="connsiteY21" fmla="*/ 588095 h 721614"/>
                  <a:gd name="connsiteX22" fmla="*/ 678552 w 1535713"/>
                  <a:gd name="connsiteY22" fmla="*/ 614934 h 721614"/>
                  <a:gd name="connsiteX23" fmla="*/ 371211 w 1535713"/>
                  <a:gd name="connsiteY23" fmla="*/ 721614 h 721614"/>
                  <a:gd name="connsiteX24" fmla="*/ 63870 w 1535713"/>
                  <a:gd name="connsiteY24" fmla="*/ 614934 h 721614"/>
                  <a:gd name="connsiteX25" fmla="*/ 88022 w 1535713"/>
                  <a:gd name="connsiteY25" fmla="*/ 573409 h 721614"/>
                  <a:gd name="connsiteX26" fmla="*/ 148203 w 1535713"/>
                  <a:gd name="connsiteY26" fmla="*/ 542427 h 721614"/>
                  <a:gd name="connsiteX27" fmla="*/ 141763 w 1535713"/>
                  <a:gd name="connsiteY27" fmla="*/ 539111 h 721614"/>
                  <a:gd name="connsiteX28" fmla="*/ 117611 w 1535713"/>
                  <a:gd name="connsiteY28" fmla="*/ 497586 h 721614"/>
                  <a:gd name="connsiteX29" fmla="*/ 207629 w 1535713"/>
                  <a:gd name="connsiteY29" fmla="*/ 422152 h 721614"/>
                  <a:gd name="connsiteX30" fmla="*/ 255676 w 1535713"/>
                  <a:gd name="connsiteY30" fmla="*/ 410908 h 721614"/>
                  <a:gd name="connsiteX31" fmla="*/ 187710 w 1535713"/>
                  <a:gd name="connsiteY31" fmla="*/ 406145 h 721614"/>
                  <a:gd name="connsiteX32" fmla="*/ 0 w 1535713"/>
                  <a:gd name="connsiteY32" fmla="*/ 307848 h 721614"/>
                  <a:gd name="connsiteX33" fmla="*/ 187710 w 1535713"/>
                  <a:gd name="connsiteY33" fmla="*/ 209551 h 721614"/>
                  <a:gd name="connsiteX34" fmla="*/ 211810 w 1535713"/>
                  <a:gd name="connsiteY34" fmla="*/ 207862 h 721614"/>
                  <a:gd name="connsiteX35" fmla="*/ 217401 w 1535713"/>
                  <a:gd name="connsiteY35" fmla="*/ 198251 h 721614"/>
                  <a:gd name="connsiteX36" fmla="*/ 148449 w 1535713"/>
                  <a:gd name="connsiteY36" fmla="*/ 182114 h 721614"/>
                  <a:gd name="connsiteX37" fmla="*/ 58431 w 1535713"/>
                  <a:gd name="connsiteY37" fmla="*/ 106680 h 721614"/>
                  <a:gd name="connsiteX38" fmla="*/ 365772 w 1535713"/>
                  <a:gd name="connsiteY38" fmla="*/ 0 h 72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535713" h="721614">
                    <a:moveTo>
                      <a:pt x="365772" y="0"/>
                    </a:moveTo>
                    <a:cubicBezTo>
                      <a:pt x="535512" y="0"/>
                      <a:pt x="673113" y="47762"/>
                      <a:pt x="673113" y="106680"/>
                    </a:cubicBezTo>
                    <a:lnTo>
                      <a:pt x="666541" y="117979"/>
                    </a:lnTo>
                    <a:lnTo>
                      <a:pt x="685580" y="122435"/>
                    </a:lnTo>
                    <a:lnTo>
                      <a:pt x="700799" y="118873"/>
                    </a:lnTo>
                    <a:cubicBezTo>
                      <a:pt x="737569" y="113475"/>
                      <a:pt x="777995" y="110490"/>
                      <a:pt x="820430" y="110490"/>
                    </a:cubicBezTo>
                    <a:cubicBezTo>
                      <a:pt x="862865" y="110490"/>
                      <a:pt x="903291" y="113475"/>
                      <a:pt x="940061" y="118873"/>
                    </a:cubicBezTo>
                    <a:lnTo>
                      <a:pt x="1003805" y="133791"/>
                    </a:lnTo>
                    <a:lnTo>
                      <a:pt x="1107962" y="126492"/>
                    </a:lnTo>
                    <a:cubicBezTo>
                      <a:pt x="1277702" y="126492"/>
                      <a:pt x="1415303" y="174254"/>
                      <a:pt x="1415303" y="233172"/>
                    </a:cubicBezTo>
                    <a:lnTo>
                      <a:pt x="1406264" y="248713"/>
                    </a:lnTo>
                    <a:lnTo>
                      <a:pt x="1445695" y="257941"/>
                    </a:lnTo>
                    <a:cubicBezTo>
                      <a:pt x="1501313" y="277246"/>
                      <a:pt x="1535713" y="303916"/>
                      <a:pt x="1535713" y="333375"/>
                    </a:cubicBezTo>
                    <a:cubicBezTo>
                      <a:pt x="1535713" y="362834"/>
                      <a:pt x="1501313" y="389504"/>
                      <a:pt x="1445695" y="408809"/>
                    </a:cubicBezTo>
                    <a:lnTo>
                      <a:pt x="1432281" y="411949"/>
                    </a:lnTo>
                    <a:lnTo>
                      <a:pt x="1435111" y="416814"/>
                    </a:lnTo>
                    <a:cubicBezTo>
                      <a:pt x="1435111" y="461003"/>
                      <a:pt x="1357711" y="498916"/>
                      <a:pt x="1247401" y="515111"/>
                    </a:cubicBezTo>
                    <a:lnTo>
                      <a:pt x="1167549" y="520707"/>
                    </a:lnTo>
                    <a:lnTo>
                      <a:pt x="1149088" y="552446"/>
                    </a:lnTo>
                    <a:cubicBezTo>
                      <a:pt x="1102431" y="590735"/>
                      <a:pt x="993204" y="617601"/>
                      <a:pt x="865899" y="617601"/>
                    </a:cubicBezTo>
                    <a:cubicBezTo>
                      <a:pt x="818160" y="617601"/>
                      <a:pt x="772963" y="613823"/>
                      <a:pt x="732654" y="607082"/>
                    </a:cubicBezTo>
                    <a:lnTo>
                      <a:pt x="662941" y="588095"/>
                    </a:lnTo>
                    <a:lnTo>
                      <a:pt x="678552" y="614934"/>
                    </a:lnTo>
                    <a:cubicBezTo>
                      <a:pt x="678552" y="673852"/>
                      <a:pt x="540951" y="721614"/>
                      <a:pt x="371211" y="721614"/>
                    </a:cubicBezTo>
                    <a:cubicBezTo>
                      <a:pt x="201471" y="721614"/>
                      <a:pt x="63870" y="673852"/>
                      <a:pt x="63870" y="614934"/>
                    </a:cubicBezTo>
                    <a:cubicBezTo>
                      <a:pt x="63870" y="600205"/>
                      <a:pt x="72470" y="586172"/>
                      <a:pt x="88022" y="573409"/>
                    </a:cubicBezTo>
                    <a:lnTo>
                      <a:pt x="148203" y="542427"/>
                    </a:lnTo>
                    <a:lnTo>
                      <a:pt x="141763" y="539111"/>
                    </a:lnTo>
                    <a:cubicBezTo>
                      <a:pt x="126211" y="526348"/>
                      <a:pt x="117611" y="512316"/>
                      <a:pt x="117611" y="497586"/>
                    </a:cubicBezTo>
                    <a:cubicBezTo>
                      <a:pt x="117611" y="468127"/>
                      <a:pt x="152011" y="441457"/>
                      <a:pt x="207629" y="422152"/>
                    </a:cubicBezTo>
                    <a:lnTo>
                      <a:pt x="255676" y="410908"/>
                    </a:lnTo>
                    <a:lnTo>
                      <a:pt x="187710" y="406145"/>
                    </a:lnTo>
                    <a:cubicBezTo>
                      <a:pt x="77400" y="389950"/>
                      <a:pt x="0" y="352036"/>
                      <a:pt x="0" y="307848"/>
                    </a:cubicBezTo>
                    <a:cubicBezTo>
                      <a:pt x="0" y="263659"/>
                      <a:pt x="77400" y="225746"/>
                      <a:pt x="187710" y="209551"/>
                    </a:cubicBezTo>
                    <a:lnTo>
                      <a:pt x="211810" y="207862"/>
                    </a:lnTo>
                    <a:lnTo>
                      <a:pt x="217401" y="198251"/>
                    </a:lnTo>
                    <a:lnTo>
                      <a:pt x="148449" y="182114"/>
                    </a:lnTo>
                    <a:cubicBezTo>
                      <a:pt x="92831" y="162809"/>
                      <a:pt x="58431" y="136139"/>
                      <a:pt x="58431" y="106680"/>
                    </a:cubicBezTo>
                    <a:cubicBezTo>
                      <a:pt x="58431" y="47762"/>
                      <a:pt x="196032" y="0"/>
                      <a:pt x="365772" y="0"/>
                    </a:cubicBezTo>
                    <a:close/>
                  </a:path>
                </a:pathLst>
              </a:custGeom>
              <a:solidFill>
                <a:schemeClr val="tx1"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5C4E6B7-AE98-9BDB-2BB1-C7448FC967CE}"/>
                </a:ext>
              </a:extLst>
            </p:cNvPr>
            <p:cNvGrpSpPr/>
            <p:nvPr/>
          </p:nvGrpSpPr>
          <p:grpSpPr>
            <a:xfrm rot="14216773">
              <a:off x="3638743" y="2540361"/>
              <a:ext cx="403789" cy="629608"/>
              <a:chOff x="2650730" y="3490799"/>
              <a:chExt cx="403789" cy="62960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2D8594A-5D08-D274-35D5-46A8656F80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91" r="29679" b="64511"/>
              <a:stretch/>
            </p:blipFill>
            <p:spPr>
              <a:xfrm rot="5400000">
                <a:off x="2768828" y="3834717"/>
                <a:ext cx="167592" cy="4037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3788713-AEBD-5FE5-3318-19C707F98A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91" r="29679" b="64511"/>
              <a:stretch/>
            </p:blipFill>
            <p:spPr>
              <a:xfrm rot="16200000">
                <a:off x="2768829" y="3372701"/>
                <a:ext cx="167592" cy="403788"/>
              </a:xfrm>
              <a:prstGeom prst="rect">
                <a:avLst/>
              </a:prstGeom>
            </p:spPr>
          </p:pic>
        </p:grp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B643F2C-B023-1080-B53F-B3C258A1C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9" r="29679" b="19773"/>
          <a:stretch/>
        </p:blipFill>
        <p:spPr>
          <a:xfrm>
            <a:off x="1719553" y="4508746"/>
            <a:ext cx="471509" cy="912805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9C6CF0A-3666-7B1E-7F87-C5BCA730ED12}"/>
              </a:ext>
            </a:extLst>
          </p:cNvPr>
          <p:cNvCxnSpPr>
            <a:cxnSpLocks/>
          </p:cNvCxnSpPr>
          <p:nvPr/>
        </p:nvCxnSpPr>
        <p:spPr>
          <a:xfrm>
            <a:off x="1955307" y="2873203"/>
            <a:ext cx="1" cy="140818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6EEC67-CB0D-8FDA-C137-94755A61BBD4}"/>
              </a:ext>
            </a:extLst>
          </p:cNvPr>
          <p:cNvSpPr txBox="1"/>
          <p:nvPr/>
        </p:nvSpPr>
        <p:spPr>
          <a:xfrm>
            <a:off x="2024320" y="3365466"/>
            <a:ext cx="941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RF </a:t>
            </a:r>
            <a:r>
              <a:rPr lang="ko-KR" altLang="en-US" sz="1600" dirty="0"/>
              <a:t>통신</a:t>
            </a:r>
            <a:endParaRPr lang="en-US" altLang="ko-KR" sz="1600" dirty="0"/>
          </a:p>
          <a:p>
            <a:pPr algn="ctr"/>
            <a:r>
              <a:rPr lang="en-US" altLang="ko-KR" sz="1600" dirty="0"/>
              <a:t>(55byte)</a:t>
            </a:r>
            <a:endParaRPr lang="ko-KR" altLang="en-US" sz="16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EE0E627-EDD2-7056-2259-C640875ECD00}"/>
              </a:ext>
            </a:extLst>
          </p:cNvPr>
          <p:cNvCxnSpPr>
            <a:cxnSpLocks/>
          </p:cNvCxnSpPr>
          <p:nvPr/>
        </p:nvCxnSpPr>
        <p:spPr>
          <a:xfrm flipH="1">
            <a:off x="1065098" y="5192314"/>
            <a:ext cx="552396" cy="0"/>
          </a:xfrm>
          <a:prstGeom prst="line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50858D-7BBD-9570-BD87-66E72A251BEA}"/>
              </a:ext>
            </a:extLst>
          </p:cNvPr>
          <p:cNvSpPr txBox="1"/>
          <p:nvPr/>
        </p:nvSpPr>
        <p:spPr>
          <a:xfrm>
            <a:off x="9220144" y="4944102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지상국에서 강제 낙하산 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사출 상황 판단 가능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4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모니터링 시스템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미션</a:t>
            </a:r>
            <a:r>
              <a:rPr lang="en-US" altLang="ko-KR" sz="2800" b="1" dirty="0"/>
              <a:t>) RF </a:t>
            </a:r>
            <a:r>
              <a:rPr lang="ko-KR" altLang="en-US" sz="2800" b="1" dirty="0"/>
              <a:t>통신 모듈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69F503-C368-0E3C-1BB4-F11CEBFF9BEC}"/>
              </a:ext>
            </a:extLst>
          </p:cNvPr>
          <p:cNvGrpSpPr/>
          <p:nvPr/>
        </p:nvGrpSpPr>
        <p:grpSpPr>
          <a:xfrm>
            <a:off x="3721732" y="1544620"/>
            <a:ext cx="4443735" cy="4243360"/>
            <a:chOff x="6209539" y="1940860"/>
            <a:chExt cx="4443735" cy="424336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575B62F-5C07-0948-4C2C-9F854C7C4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2189" y="2845956"/>
              <a:ext cx="4078429" cy="287115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9D844AD-60BD-C9FF-C7A9-EF107ECB0568}"/>
                </a:ext>
              </a:extLst>
            </p:cNvPr>
            <p:cNvSpPr txBox="1"/>
            <p:nvPr/>
          </p:nvSpPr>
          <p:spPr>
            <a:xfrm>
              <a:off x="7387689" y="1940860"/>
              <a:ext cx="208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2F528F"/>
                  </a:solidFill>
                </a:rPr>
                <a:t>RF </a:t>
              </a:r>
              <a:r>
                <a:rPr lang="ko-KR" altLang="en-US" b="1" dirty="0">
                  <a:solidFill>
                    <a:srgbClr val="2F528F"/>
                  </a:solidFill>
                </a:rPr>
                <a:t>모듈 세부 정보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39D1A74-FB82-FA2D-6A26-1625C57B60F6}"/>
                </a:ext>
              </a:extLst>
            </p:cNvPr>
            <p:cNvSpPr/>
            <p:nvPr/>
          </p:nvSpPr>
          <p:spPr>
            <a:xfrm>
              <a:off x="6209539" y="2363034"/>
              <a:ext cx="4443735" cy="3821186"/>
            </a:xfrm>
            <a:prstGeom prst="roundRect">
              <a:avLst>
                <a:gd name="adj" fmla="val 5758"/>
              </a:avLst>
            </a:prstGeom>
            <a:noFill/>
            <a:ln w="1905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슬라이드 번호 개체 틀 61">
            <a:extLst>
              <a:ext uri="{FF2B5EF4-FFF2-40B4-BE49-F238E27FC236}">
                <a16:creationId xmlns:a16="http://schemas.microsoft.com/office/drawing/2014/main" id="{60FB0A82-F1A8-795F-2ECC-576ED84E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8FFF1E6-DF25-34B7-67F7-E061BF069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8" y="1966794"/>
            <a:ext cx="3021159" cy="402588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49C865A-C7AB-C412-7C7B-B1A53629AC84}"/>
              </a:ext>
            </a:extLst>
          </p:cNvPr>
          <p:cNvSpPr txBox="1"/>
          <p:nvPr/>
        </p:nvSpPr>
        <p:spPr>
          <a:xfrm>
            <a:off x="9015093" y="3700626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미션 수행 가능</a:t>
            </a: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14BE4103-C803-E0E8-2AE5-7BECF75BB19A}"/>
              </a:ext>
            </a:extLst>
          </p:cNvPr>
          <p:cNvSpPr/>
          <p:nvPr/>
        </p:nvSpPr>
        <p:spPr>
          <a:xfrm>
            <a:off x="8348117" y="3091752"/>
            <a:ext cx="594544" cy="1571270"/>
          </a:xfrm>
          <a:prstGeom prst="rightArrow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9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모니터링 시스템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미션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개발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152E3-7E23-42EA-3B8F-3DC7279B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70E39-0E3D-AF67-D497-681DFD854994}"/>
              </a:ext>
            </a:extLst>
          </p:cNvPr>
          <p:cNvSpPr txBox="1"/>
          <p:nvPr/>
        </p:nvSpPr>
        <p:spPr>
          <a:xfrm>
            <a:off x="6493323" y="1579452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4E96"/>
                </a:solidFill>
              </a:rPr>
              <a:t>모니터링 시스템</a:t>
            </a:r>
            <a:r>
              <a:rPr lang="en-US" altLang="ko-KR" b="1" dirty="0">
                <a:solidFill>
                  <a:srgbClr val="004E96"/>
                </a:solidFill>
              </a:rPr>
              <a:t>(</a:t>
            </a:r>
            <a:r>
              <a:rPr lang="ko-KR" altLang="en-US" b="1" dirty="0">
                <a:solidFill>
                  <a:srgbClr val="004E96"/>
                </a:solidFill>
              </a:rPr>
              <a:t>미션</a:t>
            </a:r>
            <a:r>
              <a:rPr lang="en-US" altLang="ko-KR" b="1" dirty="0">
                <a:solidFill>
                  <a:srgbClr val="004E96"/>
                </a:solidFill>
              </a:rPr>
              <a:t>) </a:t>
            </a:r>
            <a:r>
              <a:rPr lang="ko-KR" altLang="en-US" b="1" dirty="0">
                <a:solidFill>
                  <a:srgbClr val="004E96"/>
                </a:solidFill>
              </a:rPr>
              <a:t>작동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3C8F5-4594-9A9E-F4D0-BF405751F0A5}"/>
              </a:ext>
            </a:extLst>
          </p:cNvPr>
          <p:cNvSpPr txBox="1"/>
          <p:nvPr/>
        </p:nvSpPr>
        <p:spPr>
          <a:xfrm>
            <a:off x="2136693" y="1579452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4E96"/>
                </a:solidFill>
              </a:rPr>
              <a:t>통신 실험 방법 </a:t>
            </a:r>
          </a:p>
        </p:txBody>
      </p:sp>
      <p:pic>
        <p:nvPicPr>
          <p:cNvPr id="10" name="시뮬레이터 작동 영상">
            <a:hlinkClick r:id="" action="ppaction://media"/>
            <a:extLst>
              <a:ext uri="{FF2B5EF4-FFF2-40B4-BE49-F238E27FC236}">
                <a16:creationId xmlns:a16="http://schemas.microsoft.com/office/drawing/2014/main" id="{BAC5FCD1-DB5B-8368-F29F-44D5D3AFCF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89202" y="2044088"/>
            <a:ext cx="5805702" cy="3796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5F079-84BB-5D8E-4910-7271C1DE3719}"/>
              </a:ext>
            </a:extLst>
          </p:cNvPr>
          <p:cNvSpPr txBox="1"/>
          <p:nvPr/>
        </p:nvSpPr>
        <p:spPr>
          <a:xfrm>
            <a:off x="5573166" y="2335083"/>
            <a:ext cx="409816" cy="364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59AA23-52EB-CCAA-9104-DCDB6682C5CA}"/>
              </a:ext>
            </a:extLst>
          </p:cNvPr>
          <p:cNvSpPr txBox="1"/>
          <p:nvPr/>
        </p:nvSpPr>
        <p:spPr>
          <a:xfrm>
            <a:off x="7208520" y="2206349"/>
            <a:ext cx="409816" cy="364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EDC76-5F11-4DF0-9473-5A0E5615866F}"/>
              </a:ext>
            </a:extLst>
          </p:cNvPr>
          <p:cNvSpPr txBox="1"/>
          <p:nvPr/>
        </p:nvSpPr>
        <p:spPr>
          <a:xfrm>
            <a:off x="7220251" y="2603042"/>
            <a:ext cx="409816" cy="364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7BAF1-75B7-4346-EC17-0A05F62CD6CC}"/>
              </a:ext>
            </a:extLst>
          </p:cNvPr>
          <p:cNvSpPr txBox="1"/>
          <p:nvPr/>
        </p:nvSpPr>
        <p:spPr>
          <a:xfrm>
            <a:off x="9373052" y="4183893"/>
            <a:ext cx="41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C19D74B-59C5-83FF-E834-6D9BE0D1DA4C}"/>
              </a:ext>
            </a:extLst>
          </p:cNvPr>
          <p:cNvSpPr/>
          <p:nvPr/>
        </p:nvSpPr>
        <p:spPr>
          <a:xfrm>
            <a:off x="5560868" y="2356457"/>
            <a:ext cx="1349660" cy="3350772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F0E145-BD49-C259-3DC4-3BCADAAAA346}"/>
              </a:ext>
            </a:extLst>
          </p:cNvPr>
          <p:cNvSpPr/>
          <p:nvPr/>
        </p:nvSpPr>
        <p:spPr>
          <a:xfrm flipH="1">
            <a:off x="7208520" y="2267624"/>
            <a:ext cx="2057468" cy="281842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692D2A9-7A28-5BE3-BB1B-8B39E8E6D065}"/>
              </a:ext>
            </a:extLst>
          </p:cNvPr>
          <p:cNvSpPr/>
          <p:nvPr/>
        </p:nvSpPr>
        <p:spPr>
          <a:xfrm flipH="1">
            <a:off x="7208520" y="2594617"/>
            <a:ext cx="3733800" cy="2566663"/>
          </a:xfrm>
          <a:prstGeom prst="roundRect">
            <a:avLst>
              <a:gd name="adj" fmla="val 1155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1ED5B8D-2895-0045-B1A3-42628669D575}"/>
              </a:ext>
            </a:extLst>
          </p:cNvPr>
          <p:cNvSpPr/>
          <p:nvPr/>
        </p:nvSpPr>
        <p:spPr>
          <a:xfrm flipH="1">
            <a:off x="9729452" y="4294675"/>
            <a:ext cx="1136667" cy="772625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FD7873-DDCD-9F60-0D40-5AFF3BC0B9F3}"/>
              </a:ext>
            </a:extLst>
          </p:cNvPr>
          <p:cNvGrpSpPr/>
          <p:nvPr/>
        </p:nvGrpSpPr>
        <p:grpSpPr>
          <a:xfrm>
            <a:off x="994920" y="2795342"/>
            <a:ext cx="4141698" cy="2101778"/>
            <a:chOff x="1067279" y="2947904"/>
            <a:chExt cx="4239144" cy="215122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98B0696-84EB-9773-DB83-96DB709C9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257" r="23092" b="-1"/>
            <a:stretch/>
          </p:blipFill>
          <p:spPr>
            <a:xfrm>
              <a:off x="1067279" y="2947904"/>
              <a:ext cx="1780614" cy="215122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3983B4E-5216-8F49-0FBC-B81C9C066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88" t="6783" r="9467"/>
            <a:stretch/>
          </p:blipFill>
          <p:spPr>
            <a:xfrm>
              <a:off x="2905132" y="2967323"/>
              <a:ext cx="2401291" cy="2099977"/>
            </a:xfrm>
            <a:prstGeom prst="rect">
              <a:avLst/>
            </a:prstGeom>
          </p:spPr>
        </p:pic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9D7A3E4-6986-7E8D-3175-ACACDC46BD5B}"/>
              </a:ext>
            </a:extLst>
          </p:cNvPr>
          <p:cNvSpPr/>
          <p:nvPr/>
        </p:nvSpPr>
        <p:spPr>
          <a:xfrm>
            <a:off x="838200" y="2018514"/>
            <a:ext cx="4389205" cy="3821186"/>
          </a:xfrm>
          <a:prstGeom prst="roundRect">
            <a:avLst>
              <a:gd name="adj" fmla="val 5758"/>
            </a:avLst>
          </a:prstGeom>
          <a:noFill/>
          <a:ln w="1905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4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핵심 연구 내용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152E3-7E23-42EA-3B8F-3DC7279B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9422E6-7B75-0ACC-06DA-10789D8C32E2}"/>
              </a:ext>
            </a:extLst>
          </p:cNvPr>
          <p:cNvGrpSpPr/>
          <p:nvPr/>
        </p:nvGrpSpPr>
        <p:grpSpPr>
          <a:xfrm>
            <a:off x="838200" y="1679676"/>
            <a:ext cx="4410664" cy="4595411"/>
            <a:chOff x="984554" y="1690688"/>
            <a:chExt cx="4260112" cy="459541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D5A1B-6516-F923-CF07-F22FB7721A2F}"/>
                </a:ext>
              </a:extLst>
            </p:cNvPr>
            <p:cNvSpPr/>
            <p:nvPr/>
          </p:nvSpPr>
          <p:spPr>
            <a:xfrm>
              <a:off x="984554" y="1690688"/>
              <a:ext cx="4260112" cy="4595411"/>
            </a:xfrm>
            <a:prstGeom prst="roundRect">
              <a:avLst>
                <a:gd name="adj" fmla="val 42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FB941C-EF8C-A5DB-E03C-7154F099F467}"/>
                </a:ext>
              </a:extLst>
            </p:cNvPr>
            <p:cNvSpPr txBox="1"/>
            <p:nvPr/>
          </p:nvSpPr>
          <p:spPr>
            <a:xfrm>
              <a:off x="1768994" y="1831722"/>
              <a:ext cx="2691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2F528F"/>
                  </a:solidFill>
                </a:rPr>
                <a:t>1. </a:t>
              </a:r>
              <a:r>
                <a:rPr lang="ko-KR" altLang="en-US" b="1" dirty="0">
                  <a:solidFill>
                    <a:srgbClr val="2F528F"/>
                  </a:solidFill>
                </a:rPr>
                <a:t>모니터링 시스템</a:t>
              </a:r>
              <a:r>
                <a:rPr lang="en-US" altLang="ko-KR" b="1" dirty="0">
                  <a:solidFill>
                    <a:srgbClr val="2F528F"/>
                  </a:solidFill>
                </a:rPr>
                <a:t>(</a:t>
              </a:r>
              <a:r>
                <a:rPr lang="ko-KR" altLang="en-US" b="1" dirty="0">
                  <a:solidFill>
                    <a:srgbClr val="2F528F"/>
                  </a:solidFill>
                </a:rPr>
                <a:t>미션</a:t>
              </a:r>
              <a:r>
                <a:rPr lang="en-US" altLang="ko-KR" b="1" dirty="0">
                  <a:solidFill>
                    <a:srgbClr val="2F528F"/>
                  </a:solidFill>
                </a:rPr>
                <a:t>)</a:t>
              </a:r>
              <a:endParaRPr lang="ko-KR" altLang="en-US" b="1" dirty="0">
                <a:solidFill>
                  <a:srgbClr val="2F528F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9C648B0-675E-0ED6-11EB-4269748A569E}"/>
              </a:ext>
            </a:extLst>
          </p:cNvPr>
          <p:cNvGrpSpPr/>
          <p:nvPr/>
        </p:nvGrpSpPr>
        <p:grpSpPr>
          <a:xfrm>
            <a:off x="1506060" y="2559412"/>
            <a:ext cx="2809457" cy="3282129"/>
            <a:chOff x="1254290" y="2186646"/>
            <a:chExt cx="2809457" cy="328212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887A69-90BC-5056-2E8C-22D3B5BD7CF2}"/>
                </a:ext>
              </a:extLst>
            </p:cNvPr>
            <p:cNvGrpSpPr/>
            <p:nvPr/>
          </p:nvGrpSpPr>
          <p:grpSpPr>
            <a:xfrm rot="19263921">
              <a:off x="2931455" y="2186646"/>
              <a:ext cx="842901" cy="1659209"/>
              <a:chOff x="3525834" y="2523407"/>
              <a:chExt cx="842901" cy="165920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2CC7ECA-2A73-FC53-92DD-92CBEB1DB732}"/>
                  </a:ext>
                </a:extLst>
              </p:cNvPr>
              <p:cNvGrpSpPr/>
              <p:nvPr/>
            </p:nvGrpSpPr>
            <p:grpSpPr>
              <a:xfrm rot="19792225">
                <a:off x="3907307" y="2523407"/>
                <a:ext cx="461428" cy="1659209"/>
                <a:chOff x="8739064" y="2995001"/>
                <a:chExt cx="532353" cy="1914244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97D36ECC-133D-691D-785E-C86D4964329F}"/>
                    </a:ext>
                  </a:extLst>
                </p:cNvPr>
                <p:cNvGrpSpPr/>
                <p:nvPr/>
              </p:nvGrpSpPr>
              <p:grpSpPr>
                <a:xfrm rot="16200000">
                  <a:off x="8366153" y="3432903"/>
                  <a:ext cx="1235652" cy="359847"/>
                  <a:chOff x="2981960" y="2100579"/>
                  <a:chExt cx="2727960" cy="1092200"/>
                </a:xfrm>
              </p:grpSpPr>
              <p:sp>
                <p:nvSpPr>
                  <p:cNvPr id="13" name="자유형: 도형 12">
                    <a:extLst>
                      <a:ext uri="{FF2B5EF4-FFF2-40B4-BE49-F238E27FC236}">
                        <a16:creationId xmlns:a16="http://schemas.microsoft.com/office/drawing/2014/main" id="{1F217729-D8FB-A3D9-3498-86660A0DADE9}"/>
                      </a:ext>
                    </a:extLst>
                  </p:cNvPr>
                  <p:cNvSpPr/>
                  <p:nvPr/>
                </p:nvSpPr>
                <p:spPr>
                  <a:xfrm>
                    <a:off x="5049520" y="2407920"/>
                    <a:ext cx="660400" cy="477520"/>
                  </a:xfrm>
                  <a:custGeom>
                    <a:avLst/>
                    <a:gdLst>
                      <a:gd name="connsiteX0" fmla="*/ 0 w 660400"/>
                      <a:gd name="connsiteY0" fmla="*/ 0 h 477520"/>
                      <a:gd name="connsiteX1" fmla="*/ 660400 w 660400"/>
                      <a:gd name="connsiteY1" fmla="*/ 238760 h 477520"/>
                      <a:gd name="connsiteX2" fmla="*/ 0 w 660400"/>
                      <a:gd name="connsiteY2" fmla="*/ 477520 h 477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60400" h="477520">
                        <a:moveTo>
                          <a:pt x="0" y="0"/>
                        </a:moveTo>
                        <a:cubicBezTo>
                          <a:pt x="364729" y="0"/>
                          <a:pt x="660400" y="106896"/>
                          <a:pt x="660400" y="238760"/>
                        </a:cubicBezTo>
                        <a:cubicBezTo>
                          <a:pt x="660400" y="370624"/>
                          <a:pt x="364729" y="477520"/>
                          <a:pt x="0" y="47752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" name="사각형: 잘린 위쪽 모서리 13">
                    <a:extLst>
                      <a:ext uri="{FF2B5EF4-FFF2-40B4-BE49-F238E27FC236}">
                        <a16:creationId xmlns:a16="http://schemas.microsoft.com/office/drawing/2014/main" id="{373BB48C-181B-3AA7-055A-07FA3E373C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56110" y="2426429"/>
                    <a:ext cx="1092200" cy="440499"/>
                  </a:xfrm>
                  <a:prstGeom prst="snip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1AFD10C8-DCF0-4FBD-2B12-7F813DCA21A2}"/>
                      </a:ext>
                    </a:extLst>
                  </p:cNvPr>
                  <p:cNvSpPr/>
                  <p:nvPr/>
                </p:nvSpPr>
                <p:spPr>
                  <a:xfrm>
                    <a:off x="2981960" y="2407920"/>
                    <a:ext cx="2067560" cy="47752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9F90C2DC-170C-394C-6254-E75C876AF1CD}"/>
                    </a:ext>
                  </a:extLst>
                </p:cNvPr>
                <p:cNvSpPr/>
                <p:nvPr/>
              </p:nvSpPr>
              <p:spPr>
                <a:xfrm rot="16200000">
                  <a:off x="8668356" y="4306183"/>
                  <a:ext cx="673770" cy="532353"/>
                </a:xfrm>
                <a:custGeom>
                  <a:avLst/>
                  <a:gdLst>
                    <a:gd name="connsiteX0" fmla="*/ 365772 w 1535713"/>
                    <a:gd name="connsiteY0" fmla="*/ 0 h 721614"/>
                    <a:gd name="connsiteX1" fmla="*/ 673113 w 1535713"/>
                    <a:gd name="connsiteY1" fmla="*/ 106680 h 721614"/>
                    <a:gd name="connsiteX2" fmla="*/ 666541 w 1535713"/>
                    <a:gd name="connsiteY2" fmla="*/ 117979 h 721614"/>
                    <a:gd name="connsiteX3" fmla="*/ 685580 w 1535713"/>
                    <a:gd name="connsiteY3" fmla="*/ 122435 h 721614"/>
                    <a:gd name="connsiteX4" fmla="*/ 700799 w 1535713"/>
                    <a:gd name="connsiteY4" fmla="*/ 118873 h 721614"/>
                    <a:gd name="connsiteX5" fmla="*/ 820430 w 1535713"/>
                    <a:gd name="connsiteY5" fmla="*/ 110490 h 721614"/>
                    <a:gd name="connsiteX6" fmla="*/ 940061 w 1535713"/>
                    <a:gd name="connsiteY6" fmla="*/ 118873 h 721614"/>
                    <a:gd name="connsiteX7" fmla="*/ 1003805 w 1535713"/>
                    <a:gd name="connsiteY7" fmla="*/ 133791 h 721614"/>
                    <a:gd name="connsiteX8" fmla="*/ 1107962 w 1535713"/>
                    <a:gd name="connsiteY8" fmla="*/ 126492 h 721614"/>
                    <a:gd name="connsiteX9" fmla="*/ 1415303 w 1535713"/>
                    <a:gd name="connsiteY9" fmla="*/ 233172 h 721614"/>
                    <a:gd name="connsiteX10" fmla="*/ 1406264 w 1535713"/>
                    <a:gd name="connsiteY10" fmla="*/ 248713 h 721614"/>
                    <a:gd name="connsiteX11" fmla="*/ 1445695 w 1535713"/>
                    <a:gd name="connsiteY11" fmla="*/ 257941 h 721614"/>
                    <a:gd name="connsiteX12" fmla="*/ 1535713 w 1535713"/>
                    <a:gd name="connsiteY12" fmla="*/ 333375 h 721614"/>
                    <a:gd name="connsiteX13" fmla="*/ 1445695 w 1535713"/>
                    <a:gd name="connsiteY13" fmla="*/ 408809 h 721614"/>
                    <a:gd name="connsiteX14" fmla="*/ 1432281 w 1535713"/>
                    <a:gd name="connsiteY14" fmla="*/ 411949 h 721614"/>
                    <a:gd name="connsiteX15" fmla="*/ 1435111 w 1535713"/>
                    <a:gd name="connsiteY15" fmla="*/ 416814 h 721614"/>
                    <a:gd name="connsiteX16" fmla="*/ 1247401 w 1535713"/>
                    <a:gd name="connsiteY16" fmla="*/ 515111 h 721614"/>
                    <a:gd name="connsiteX17" fmla="*/ 1167549 w 1535713"/>
                    <a:gd name="connsiteY17" fmla="*/ 520707 h 721614"/>
                    <a:gd name="connsiteX18" fmla="*/ 1149088 w 1535713"/>
                    <a:gd name="connsiteY18" fmla="*/ 552446 h 721614"/>
                    <a:gd name="connsiteX19" fmla="*/ 865899 w 1535713"/>
                    <a:gd name="connsiteY19" fmla="*/ 617601 h 721614"/>
                    <a:gd name="connsiteX20" fmla="*/ 732654 w 1535713"/>
                    <a:gd name="connsiteY20" fmla="*/ 607082 h 721614"/>
                    <a:gd name="connsiteX21" fmla="*/ 662941 w 1535713"/>
                    <a:gd name="connsiteY21" fmla="*/ 588095 h 721614"/>
                    <a:gd name="connsiteX22" fmla="*/ 678552 w 1535713"/>
                    <a:gd name="connsiteY22" fmla="*/ 614934 h 721614"/>
                    <a:gd name="connsiteX23" fmla="*/ 371211 w 1535713"/>
                    <a:gd name="connsiteY23" fmla="*/ 721614 h 721614"/>
                    <a:gd name="connsiteX24" fmla="*/ 63870 w 1535713"/>
                    <a:gd name="connsiteY24" fmla="*/ 614934 h 721614"/>
                    <a:gd name="connsiteX25" fmla="*/ 88022 w 1535713"/>
                    <a:gd name="connsiteY25" fmla="*/ 573409 h 721614"/>
                    <a:gd name="connsiteX26" fmla="*/ 148203 w 1535713"/>
                    <a:gd name="connsiteY26" fmla="*/ 542427 h 721614"/>
                    <a:gd name="connsiteX27" fmla="*/ 141763 w 1535713"/>
                    <a:gd name="connsiteY27" fmla="*/ 539111 h 721614"/>
                    <a:gd name="connsiteX28" fmla="*/ 117611 w 1535713"/>
                    <a:gd name="connsiteY28" fmla="*/ 497586 h 721614"/>
                    <a:gd name="connsiteX29" fmla="*/ 207629 w 1535713"/>
                    <a:gd name="connsiteY29" fmla="*/ 422152 h 721614"/>
                    <a:gd name="connsiteX30" fmla="*/ 255676 w 1535713"/>
                    <a:gd name="connsiteY30" fmla="*/ 410908 h 721614"/>
                    <a:gd name="connsiteX31" fmla="*/ 187710 w 1535713"/>
                    <a:gd name="connsiteY31" fmla="*/ 406145 h 721614"/>
                    <a:gd name="connsiteX32" fmla="*/ 0 w 1535713"/>
                    <a:gd name="connsiteY32" fmla="*/ 307848 h 721614"/>
                    <a:gd name="connsiteX33" fmla="*/ 187710 w 1535713"/>
                    <a:gd name="connsiteY33" fmla="*/ 209551 h 721614"/>
                    <a:gd name="connsiteX34" fmla="*/ 211810 w 1535713"/>
                    <a:gd name="connsiteY34" fmla="*/ 207862 h 721614"/>
                    <a:gd name="connsiteX35" fmla="*/ 217401 w 1535713"/>
                    <a:gd name="connsiteY35" fmla="*/ 198251 h 721614"/>
                    <a:gd name="connsiteX36" fmla="*/ 148449 w 1535713"/>
                    <a:gd name="connsiteY36" fmla="*/ 182114 h 721614"/>
                    <a:gd name="connsiteX37" fmla="*/ 58431 w 1535713"/>
                    <a:gd name="connsiteY37" fmla="*/ 106680 h 721614"/>
                    <a:gd name="connsiteX38" fmla="*/ 365772 w 1535713"/>
                    <a:gd name="connsiteY38" fmla="*/ 0 h 721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35713" h="721614">
                      <a:moveTo>
                        <a:pt x="365772" y="0"/>
                      </a:moveTo>
                      <a:cubicBezTo>
                        <a:pt x="535512" y="0"/>
                        <a:pt x="673113" y="47762"/>
                        <a:pt x="673113" y="106680"/>
                      </a:cubicBezTo>
                      <a:lnTo>
                        <a:pt x="666541" y="117979"/>
                      </a:lnTo>
                      <a:lnTo>
                        <a:pt x="685580" y="122435"/>
                      </a:lnTo>
                      <a:lnTo>
                        <a:pt x="700799" y="118873"/>
                      </a:lnTo>
                      <a:cubicBezTo>
                        <a:pt x="737569" y="113475"/>
                        <a:pt x="777995" y="110490"/>
                        <a:pt x="820430" y="110490"/>
                      </a:cubicBezTo>
                      <a:cubicBezTo>
                        <a:pt x="862865" y="110490"/>
                        <a:pt x="903291" y="113475"/>
                        <a:pt x="940061" y="118873"/>
                      </a:cubicBezTo>
                      <a:lnTo>
                        <a:pt x="1003805" y="133791"/>
                      </a:lnTo>
                      <a:lnTo>
                        <a:pt x="1107962" y="126492"/>
                      </a:lnTo>
                      <a:cubicBezTo>
                        <a:pt x="1277702" y="126492"/>
                        <a:pt x="1415303" y="174254"/>
                        <a:pt x="1415303" y="233172"/>
                      </a:cubicBezTo>
                      <a:lnTo>
                        <a:pt x="1406264" y="248713"/>
                      </a:lnTo>
                      <a:lnTo>
                        <a:pt x="1445695" y="257941"/>
                      </a:lnTo>
                      <a:cubicBezTo>
                        <a:pt x="1501313" y="277246"/>
                        <a:pt x="1535713" y="303916"/>
                        <a:pt x="1535713" y="333375"/>
                      </a:cubicBezTo>
                      <a:cubicBezTo>
                        <a:pt x="1535713" y="362834"/>
                        <a:pt x="1501313" y="389504"/>
                        <a:pt x="1445695" y="408809"/>
                      </a:cubicBezTo>
                      <a:lnTo>
                        <a:pt x="1432281" y="411949"/>
                      </a:lnTo>
                      <a:lnTo>
                        <a:pt x="1435111" y="416814"/>
                      </a:lnTo>
                      <a:cubicBezTo>
                        <a:pt x="1435111" y="461003"/>
                        <a:pt x="1357711" y="498916"/>
                        <a:pt x="1247401" y="515111"/>
                      </a:cubicBezTo>
                      <a:lnTo>
                        <a:pt x="1167549" y="520707"/>
                      </a:lnTo>
                      <a:lnTo>
                        <a:pt x="1149088" y="552446"/>
                      </a:lnTo>
                      <a:cubicBezTo>
                        <a:pt x="1102431" y="590735"/>
                        <a:pt x="993204" y="617601"/>
                        <a:pt x="865899" y="617601"/>
                      </a:cubicBezTo>
                      <a:cubicBezTo>
                        <a:pt x="818160" y="617601"/>
                        <a:pt x="772963" y="613823"/>
                        <a:pt x="732654" y="607082"/>
                      </a:cubicBezTo>
                      <a:lnTo>
                        <a:pt x="662941" y="588095"/>
                      </a:lnTo>
                      <a:lnTo>
                        <a:pt x="678552" y="614934"/>
                      </a:lnTo>
                      <a:cubicBezTo>
                        <a:pt x="678552" y="673852"/>
                        <a:pt x="540951" y="721614"/>
                        <a:pt x="371211" y="721614"/>
                      </a:cubicBezTo>
                      <a:cubicBezTo>
                        <a:pt x="201471" y="721614"/>
                        <a:pt x="63870" y="673852"/>
                        <a:pt x="63870" y="614934"/>
                      </a:cubicBezTo>
                      <a:cubicBezTo>
                        <a:pt x="63870" y="600205"/>
                        <a:pt x="72470" y="586172"/>
                        <a:pt x="88022" y="573409"/>
                      </a:cubicBezTo>
                      <a:lnTo>
                        <a:pt x="148203" y="542427"/>
                      </a:lnTo>
                      <a:lnTo>
                        <a:pt x="141763" y="539111"/>
                      </a:lnTo>
                      <a:cubicBezTo>
                        <a:pt x="126211" y="526348"/>
                        <a:pt x="117611" y="512316"/>
                        <a:pt x="117611" y="497586"/>
                      </a:cubicBezTo>
                      <a:cubicBezTo>
                        <a:pt x="117611" y="468127"/>
                        <a:pt x="152011" y="441457"/>
                        <a:pt x="207629" y="422152"/>
                      </a:cubicBezTo>
                      <a:lnTo>
                        <a:pt x="255676" y="410908"/>
                      </a:lnTo>
                      <a:lnTo>
                        <a:pt x="187710" y="406145"/>
                      </a:lnTo>
                      <a:cubicBezTo>
                        <a:pt x="77400" y="389950"/>
                        <a:pt x="0" y="352036"/>
                        <a:pt x="0" y="307848"/>
                      </a:cubicBezTo>
                      <a:cubicBezTo>
                        <a:pt x="0" y="263659"/>
                        <a:pt x="77400" y="225746"/>
                        <a:pt x="187710" y="209551"/>
                      </a:cubicBezTo>
                      <a:lnTo>
                        <a:pt x="211810" y="207862"/>
                      </a:lnTo>
                      <a:lnTo>
                        <a:pt x="217401" y="198251"/>
                      </a:lnTo>
                      <a:lnTo>
                        <a:pt x="148449" y="182114"/>
                      </a:lnTo>
                      <a:cubicBezTo>
                        <a:pt x="92831" y="162809"/>
                        <a:pt x="58431" y="136139"/>
                        <a:pt x="58431" y="106680"/>
                      </a:cubicBezTo>
                      <a:cubicBezTo>
                        <a:pt x="58431" y="47762"/>
                        <a:pt x="196032" y="0"/>
                        <a:pt x="365772" y="0"/>
                      </a:cubicBezTo>
                      <a:close/>
                    </a:path>
                  </a:pathLst>
                </a:custGeom>
                <a:solidFill>
                  <a:schemeClr val="tx1"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3319E75-885F-B7E6-1119-7F98336B9589}"/>
                  </a:ext>
                </a:extLst>
              </p:cNvPr>
              <p:cNvGrpSpPr/>
              <p:nvPr/>
            </p:nvGrpSpPr>
            <p:grpSpPr>
              <a:xfrm rot="14216773">
                <a:off x="3638743" y="2540361"/>
                <a:ext cx="403789" cy="629608"/>
                <a:chOff x="2650730" y="3490799"/>
                <a:chExt cx="403789" cy="629608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B211A241-F31E-70E9-B67C-5E538C8E6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591" r="29679" b="64511"/>
                <a:stretch/>
              </p:blipFill>
              <p:spPr>
                <a:xfrm rot="5400000">
                  <a:off x="2768828" y="3834717"/>
                  <a:ext cx="167592" cy="403788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3DEE76C-D2F9-0C5B-A13F-7AE80F0747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591" r="29679" b="64511"/>
                <a:stretch/>
              </p:blipFill>
              <p:spPr>
                <a:xfrm rot="16200000">
                  <a:off x="2768829" y="3372701"/>
                  <a:ext cx="167592" cy="403788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6D273B4-90D2-AD34-C0D0-D97E10F7C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9" r="29679" b="19773"/>
            <a:stretch/>
          </p:blipFill>
          <p:spPr>
            <a:xfrm>
              <a:off x="3592238" y="4493318"/>
              <a:ext cx="471509" cy="912805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FF75634-F2F7-AF8A-568A-506FA1F2BDD6}"/>
                </a:ext>
              </a:extLst>
            </p:cNvPr>
            <p:cNvCxnSpPr>
              <a:cxnSpLocks/>
            </p:cNvCxnSpPr>
            <p:nvPr/>
          </p:nvCxnSpPr>
          <p:spPr>
            <a:xfrm>
              <a:off x="3291036" y="3057819"/>
              <a:ext cx="536956" cy="135416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56E230D-3428-4E39-8A13-E4759A19A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195" y="4715518"/>
              <a:ext cx="868322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D01C2A3-4AE8-C38D-95A1-ACE6A6CE0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1" t="4459" r="12348" b="26871"/>
            <a:stretch/>
          </p:blipFill>
          <p:spPr>
            <a:xfrm>
              <a:off x="1254290" y="4214607"/>
              <a:ext cx="1374905" cy="1254168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2C97AA-E0E8-2EC8-66D0-92224BFB044E}"/>
              </a:ext>
            </a:extLst>
          </p:cNvPr>
          <p:cNvSpPr/>
          <p:nvPr/>
        </p:nvSpPr>
        <p:spPr>
          <a:xfrm>
            <a:off x="6458850" y="1697238"/>
            <a:ext cx="4410665" cy="4595411"/>
          </a:xfrm>
          <a:prstGeom prst="roundRect">
            <a:avLst>
              <a:gd name="adj" fmla="val 756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02DEC-0549-319D-578C-95F4F7A4FA1B}"/>
              </a:ext>
            </a:extLst>
          </p:cNvPr>
          <p:cNvSpPr txBox="1"/>
          <p:nvPr/>
        </p:nvSpPr>
        <p:spPr>
          <a:xfrm>
            <a:off x="6629972" y="1869182"/>
            <a:ext cx="426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비행 시뮬레이터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추후 연구 및 기능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2FECB5B-8C90-3B85-DDF6-CCB444BBE0AC}"/>
              </a:ext>
            </a:extLst>
          </p:cNvPr>
          <p:cNvGrpSpPr/>
          <p:nvPr/>
        </p:nvGrpSpPr>
        <p:grpSpPr>
          <a:xfrm>
            <a:off x="7267450" y="3661931"/>
            <a:ext cx="2907507" cy="1679001"/>
            <a:chOff x="7431993" y="4473609"/>
            <a:chExt cx="2594294" cy="1379387"/>
          </a:xfrm>
        </p:grpSpPr>
        <p:pic>
          <p:nvPicPr>
            <p:cNvPr id="55" name="Picture 4" descr="What is Reinforcement Learning?: Components, Approaches, Markov Decision  Process, Formalisation using MDP | by Vishnu Vijayan PV | Medium">
              <a:extLst>
                <a:ext uri="{FF2B5EF4-FFF2-40B4-BE49-F238E27FC236}">
                  <a16:creationId xmlns:a16="http://schemas.microsoft.com/office/drawing/2014/main" id="{03370FED-235C-2424-F4CD-7671AAFA3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993" y="4796062"/>
              <a:ext cx="2594294" cy="1056934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C4857C-272F-0C93-5C62-39F9F58647E3}"/>
                </a:ext>
              </a:extLst>
            </p:cNvPr>
            <p:cNvSpPr txBox="1"/>
            <p:nvPr/>
          </p:nvSpPr>
          <p:spPr>
            <a:xfrm>
              <a:off x="7647465" y="4473609"/>
              <a:ext cx="2163351" cy="27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reinforcement learning</a:t>
              </a:r>
              <a:endParaRPr lang="ko-KR" altLang="en-US" sz="1600" b="1" dirty="0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A33E31E-1EE3-0685-2232-182887FE2A7C}"/>
              </a:ext>
            </a:extLst>
          </p:cNvPr>
          <p:cNvSpPr/>
          <p:nvPr/>
        </p:nvSpPr>
        <p:spPr>
          <a:xfrm>
            <a:off x="7028411" y="2905395"/>
            <a:ext cx="3385589" cy="2977726"/>
          </a:xfrm>
          <a:prstGeom prst="roundRect">
            <a:avLst>
              <a:gd name="adj" fmla="val 756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2253880-4AE4-D010-3805-6D508A11D6B7}"/>
              </a:ext>
            </a:extLst>
          </p:cNvPr>
          <p:cNvGrpSpPr/>
          <p:nvPr/>
        </p:nvGrpSpPr>
        <p:grpSpPr>
          <a:xfrm>
            <a:off x="7508937" y="2497995"/>
            <a:ext cx="2424535" cy="904454"/>
            <a:chOff x="7357922" y="2302214"/>
            <a:chExt cx="2636512" cy="98353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428698-0322-8F5F-85DE-437169A1C308}"/>
                </a:ext>
              </a:extLst>
            </p:cNvPr>
            <p:cNvSpPr/>
            <p:nvPr/>
          </p:nvSpPr>
          <p:spPr>
            <a:xfrm>
              <a:off x="7357922" y="2302214"/>
              <a:ext cx="2636512" cy="983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Unity 실시간 개발 플랫폼 | 3D, 2D VR 및 AR 엔진">
              <a:extLst>
                <a:ext uri="{FF2B5EF4-FFF2-40B4-BE49-F238E27FC236}">
                  <a16:creationId xmlns:a16="http://schemas.microsoft.com/office/drawing/2014/main" id="{91ADE288-002D-8254-2D57-10786492FB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2" t="30770" r="14741" b="26038"/>
            <a:stretch/>
          </p:blipFill>
          <p:spPr bwMode="auto">
            <a:xfrm>
              <a:off x="7451541" y="2350759"/>
              <a:ext cx="2425281" cy="866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0975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944</Words>
  <Application>Microsoft Office PowerPoint</Application>
  <PresentationFormat>와이드스크린</PresentationFormat>
  <Paragraphs>250</Paragraphs>
  <Slides>16</Slides>
  <Notes>13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RF 통신을 통한 데이터 모니터링 및  강화학습을 활용한 비행 시뮬레이터에 관한 연구</vt:lpstr>
      <vt:lpstr>GOAT 팀 소개</vt:lpstr>
      <vt:lpstr>22년 연구 개발 상황</vt:lpstr>
      <vt:lpstr>핵심 연구 내용 </vt:lpstr>
      <vt:lpstr>모니터링 시스템(미션) 개발 동기</vt:lpstr>
      <vt:lpstr>모니터링 시스템(미션) 개념 설계</vt:lpstr>
      <vt:lpstr>모니터링 시스템(미션) RF 통신 모듈</vt:lpstr>
      <vt:lpstr>모니터링 시스템(미션) 개발 결과</vt:lpstr>
      <vt:lpstr>핵심 연구 내용 </vt:lpstr>
      <vt:lpstr>비행 시뮬레이터 개발(추후 연구) 동기</vt:lpstr>
      <vt:lpstr>비행 시뮬레이터(추후 연구) 개발 방법</vt:lpstr>
      <vt:lpstr>비행 시뮬레이터(추후 연구) 강화 학습 알고리즘</vt:lpstr>
      <vt:lpstr>비행 시뮬레이터(추후 연구) 예비 결과</vt:lpstr>
      <vt:lpstr>결론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 통신을 통한 데이터 모니터링 및  강화학습을 활용한 비행 시뮬레이터에 관한 연구</dc:title>
  <dc:creator>이기택</dc:creator>
  <cp:lastModifiedBy>기택 이</cp:lastModifiedBy>
  <cp:revision>14</cp:revision>
  <dcterms:created xsi:type="dcterms:W3CDTF">2022-08-25T04:45:16Z</dcterms:created>
  <dcterms:modified xsi:type="dcterms:W3CDTF">2022-10-05T08:58:14Z</dcterms:modified>
</cp:coreProperties>
</file>